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8" r:id="rId4"/>
    <p:sldId id="261" r:id="rId5"/>
    <p:sldId id="259" r:id="rId6"/>
    <p:sldId id="262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DB2AD-1D85-456F-8849-6C526F4140AC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DA8AA-21FB-45CD-A64C-C53286D5BD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6FBCE62-2DC1-8C4A-8006-B1BD057D53B1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80238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2669-4B8B-42A1-A8DD-D33E85268A6C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0CC8-3ECC-4C13-9CCD-5C54FB0A0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25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2669-4B8B-42A1-A8DD-D33E85268A6C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0CC8-3ECC-4C13-9CCD-5C54FB0A0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86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2669-4B8B-42A1-A8DD-D33E85268A6C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0CC8-3ECC-4C13-9CCD-5C54FB0A0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44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2669-4B8B-42A1-A8DD-D33E85268A6C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0CC8-3ECC-4C13-9CCD-5C54FB0A0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891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2669-4B8B-42A1-A8DD-D33E85268A6C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0CC8-3ECC-4C13-9CCD-5C54FB0A0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743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2669-4B8B-42A1-A8DD-D33E85268A6C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0CC8-3ECC-4C13-9CCD-5C54FB0A0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168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2669-4B8B-42A1-A8DD-D33E85268A6C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0CC8-3ECC-4C13-9CCD-5C54FB0A0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30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2669-4B8B-42A1-A8DD-D33E85268A6C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0CC8-3ECC-4C13-9CCD-5C54FB0A0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88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2669-4B8B-42A1-A8DD-D33E85268A6C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0CC8-3ECC-4C13-9CCD-5C54FB0A0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67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2669-4B8B-42A1-A8DD-D33E85268A6C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0CC8-3ECC-4C13-9CCD-5C54FB0A0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33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2669-4B8B-42A1-A8DD-D33E85268A6C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0CC8-3ECC-4C13-9CCD-5C54FB0A0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11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F2669-4B8B-42A1-A8DD-D33E85268A6C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80CC8-3ECC-4C13-9CCD-5C54FB0A0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902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aortiz14.files.wordpress.com/2010/08/1577476993_0b926da9d9.jpg" TargetMode="External"/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hyperlink" Target="http://www.google.co.uk/url?sa=i&amp;rct=j&amp;q=&amp;source=images&amp;cd=&amp;cad=rja&amp;docid=A4QLOiJRcxdY-M&amp;tbnid=_4Qo07iM1me4vM:&amp;ved=0CAUQjRw&amp;url=http%3A%2F%2Fwww.biology-resources.com%2Fdrawing-plant-bud-14.html&amp;ei=khjJUdWVLtKZ0AWIt4HICA&amp;bvm=bv.48293060,d.d2k&amp;psig=AFQjCNFH_bHmd5aEmHQMvCJwr9DvzSY8Zw&amp;ust=137221988229463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url?sa=i&amp;rct=j&amp;q=&amp;source=images&amp;cd=&amp;cad=rja&amp;docid=1HaKionPbaS7lM&amp;tbnid=RHT7LcMR-CqFYM:&amp;ved=0CAUQjRw&amp;url=http%3A%2F%2Fjhegyi.wordpress.com%2F2010%2F08%2F24%2Fleaf-drawing-1%2F&amp;ei=xBjJUZMbhNDRBc76gYAC&amp;bvm=bv.48293060,d.d2k&amp;psig=AFQjCNFH_bHmd5aEmHQMvCJwr9DvzSY8Zw&amp;ust=1372219882294637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://www.google.co.uk/url?sa=i&amp;rct=j&amp;q=&amp;source=images&amp;cd=&amp;cad=rja&amp;docid=A4QLOiJRcxdY-M&amp;tbnid=_4Qo07iM1me4vM:&amp;ved=0CAUQjRw&amp;url=http%3A%2F%2Fwww.sihirperisi.com%2Fresimler.asp%3Falt%3D3%26det%3D8%26s%3D29&amp;ei=rBjJUdeCPaeU0AWqpoG4Cw&amp;bvm=bv.48293060,d.d2k&amp;psig=AFQjCNFH_bHmd5aEmHQMvCJwr9DvzSY8Zw&amp;ust=1372219882294637" TargetMode="External"/><Relationship Id="rId9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More practise looking and drawing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5537" y="3816849"/>
            <a:ext cx="2962275" cy="15430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1881" y="3727678"/>
            <a:ext cx="22955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35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1735139" y="471489"/>
            <a:ext cx="8740775" cy="17795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GB">
              <a:solidFill>
                <a:schemeClr val="dk1"/>
              </a:solidFill>
            </a:endParaRPr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989139" y="366714"/>
            <a:ext cx="8740775" cy="1709737"/>
          </a:xfrm>
        </p:spPr>
        <p:txBody>
          <a:bodyPr/>
          <a:lstStyle/>
          <a:p>
            <a:pPr algn="l" eaLnBrk="1" hangingPunct="1"/>
            <a:r>
              <a:rPr lang="en-US" sz="4800" dirty="0">
                <a:latin typeface="Comic Sans MS" panose="030F0702030302020204" pitchFamily="66" charset="0"/>
                <a:ea typeface="MS PGothic" charset="0"/>
              </a:rPr>
              <a:t>Objectives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6024563" y="844550"/>
            <a:ext cx="47228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GB" sz="1800" dirty="0">
                <a:latin typeface="Comic Sans MS" panose="030F0702030302020204" pitchFamily="66" charset="0"/>
                <a:cs typeface="Arial" charset="0"/>
              </a:rPr>
              <a:t>Compare 2 different drawing techniques.</a:t>
            </a:r>
          </a:p>
          <a:p>
            <a:pPr eaLnBrk="1" hangingPunct="1"/>
            <a:r>
              <a:rPr lang="en-GB" sz="1800" dirty="0">
                <a:solidFill>
                  <a:srgbClr val="FF0000"/>
                </a:solidFill>
                <a:latin typeface="Comic Sans MS" panose="030F0702030302020204" pitchFamily="66" charset="0"/>
                <a:cs typeface="Arial" charset="0"/>
              </a:rPr>
              <a:t>Draw objects using different experimental drawing techniques</a:t>
            </a:r>
            <a:r>
              <a:rPr lang="en-GB" sz="1800" dirty="0">
                <a:solidFill>
                  <a:srgbClr val="FF0000"/>
                </a:solidFill>
                <a:latin typeface="Century Gothic" charset="0"/>
                <a:cs typeface="Arial" charset="0"/>
              </a:rPr>
              <a:t>.</a:t>
            </a:r>
          </a:p>
        </p:txBody>
      </p:sp>
      <p:pic>
        <p:nvPicPr>
          <p:cNvPr id="7" name="Picture 6" descr="My line drawing (small).jpg"/>
          <p:cNvPicPr>
            <a:picLocks noChangeAspect="1"/>
          </p:cNvPicPr>
          <p:nvPr/>
        </p:nvPicPr>
        <p:blipFill>
          <a:blip r:embed="rId3" cstate="screen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49958" y="2691342"/>
            <a:ext cx="1964815" cy="3229336"/>
          </a:xfrm>
          <a:prstGeom prst="rect">
            <a:avLst/>
          </a:prstGeom>
        </p:spPr>
      </p:pic>
      <p:pic>
        <p:nvPicPr>
          <p:cNvPr id="15366" name="Picture 4" descr="My tonal drawing (final).jpg"/>
          <p:cNvPicPr>
            <a:picLocks noChangeAspect="1"/>
          </p:cNvPicPr>
          <p:nvPr/>
        </p:nvPicPr>
        <p:blipFill rotWithShape="1">
          <a:blip r:embed="rId4" cstate="screen">
            <a:duotone>
              <a:prstClr val="black"/>
              <a:schemeClr val="accent6">
                <a:tint val="45000"/>
                <a:satMod val="400000"/>
              </a:schemeClr>
            </a:duotone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48638" y="2690116"/>
            <a:ext cx="2144712" cy="3230562"/>
          </a:xfrm>
          <a:prstGeom prst="rect">
            <a:avLst/>
          </a:prstGeom>
          <a:solidFill>
            <a:srgbClr val="FFFF00">
              <a:alpha val="46000"/>
            </a:srgbClr>
          </a:solidFill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825625" y="2690814"/>
            <a:ext cx="3957638" cy="32316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srgbClr val="660066"/>
                </a:solidFill>
                <a:latin typeface="Comic Sans MS" panose="030F0702030302020204" pitchFamily="66" charset="0"/>
              </a:rPr>
              <a:t>Activities: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GB" sz="2000" dirty="0">
                <a:solidFill>
                  <a:schemeClr val="tx2"/>
                </a:solidFill>
                <a:latin typeface="Comic Sans MS" panose="030F0702030302020204" pitchFamily="66" charset="0"/>
              </a:rPr>
              <a:t>Create a tonal range to develop mark-making skills.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Draw an object </a:t>
            </a:r>
            <a:r>
              <a:rPr lang="en-GB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from observation </a:t>
            </a:r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using different techniques.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Continue to practice - complete a detailed drawing of a leaf</a:t>
            </a:r>
            <a:endParaRPr lang="en-GB" sz="20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endParaRPr lang="en-GB" sz="2400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51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Content Placeholder 3" descr="Morandi (Mark making)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751"/>
          <a:stretch>
            <a:fillRect/>
          </a:stretch>
        </p:blipFill>
        <p:spPr>
          <a:xfrm>
            <a:off x="1527175" y="1455330"/>
            <a:ext cx="4568825" cy="3930650"/>
          </a:xfrm>
        </p:spPr>
      </p:pic>
      <p:sp>
        <p:nvSpPr>
          <p:cNvPr id="18434" name="TextBox 5"/>
          <p:cNvSpPr txBox="1">
            <a:spLocks noChangeArrowheads="1"/>
          </p:cNvSpPr>
          <p:nvPr/>
        </p:nvSpPr>
        <p:spPr bwMode="auto">
          <a:xfrm>
            <a:off x="1822053" y="5236368"/>
            <a:ext cx="45688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  <a:cs typeface="Arial" charset="0"/>
              </a:rPr>
              <a:t>Morandi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  <a:cs typeface="Arial" charset="0"/>
              </a:rPr>
              <a:t> ‘Still Life’ </a:t>
            </a:r>
          </a:p>
          <a:p>
            <a:pPr algn="ctr" eaLnBrk="1" hangingPunct="1"/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  <a:cs typeface="Arial" charset="0"/>
              </a:rPr>
              <a:t>1933</a:t>
            </a:r>
          </a:p>
        </p:txBody>
      </p:sp>
      <p:pic>
        <p:nvPicPr>
          <p:cNvPr id="18436" name="Picture 7" descr="Shrigley Cup of Te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13709" y="1497399"/>
            <a:ext cx="2684462" cy="384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  <a:ea typeface="MS PGothic" charset="0"/>
                <a:cs typeface="Century Gothic" charset="0"/>
              </a:rPr>
              <a:t>Compare these drawing techniques</a:t>
            </a:r>
          </a:p>
        </p:txBody>
      </p:sp>
      <p:sp>
        <p:nvSpPr>
          <p:cNvPr id="18435" name="TextBox 6"/>
          <p:cNvSpPr txBox="1">
            <a:spLocks noChangeArrowheads="1"/>
          </p:cNvSpPr>
          <p:nvPr/>
        </p:nvSpPr>
        <p:spPr bwMode="auto">
          <a:xfrm>
            <a:off x="7123952" y="5233986"/>
            <a:ext cx="38639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2800" b="1" dirty="0" err="1">
                <a:latin typeface="Arial" charset="0"/>
                <a:cs typeface="Arial" charset="0"/>
              </a:rPr>
              <a:t>Shrigley</a:t>
            </a:r>
            <a:r>
              <a:rPr lang="en-US" sz="2800" b="1" dirty="0">
                <a:latin typeface="Arial" charset="0"/>
                <a:cs typeface="Arial" charset="0"/>
              </a:rPr>
              <a:t> ‘Cup of Tea’ 2012</a:t>
            </a:r>
          </a:p>
        </p:txBody>
      </p:sp>
    </p:spTree>
    <p:extLst>
      <p:ext uri="{BB962C8B-B14F-4D97-AF65-F5344CB8AC3E}">
        <p14:creationId xmlns:p14="http://schemas.microsoft.com/office/powerpoint/2010/main" val="265951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7225" y="530226"/>
            <a:ext cx="5799138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116263" y="2041526"/>
          <a:ext cx="5476878" cy="955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2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5567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2" marR="91422" marT="45752" marB="45752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2" marR="91422" marT="45752" marB="45752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2" marR="91422" marT="45752" marB="45752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2" marR="91422" marT="45752" marB="45752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22" marR="91422" marT="45752" marB="45752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2" marR="91422" marT="45752" marB="45752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570" name="TextBox 9"/>
          <p:cNvSpPr txBox="1">
            <a:spLocks noChangeArrowheads="1"/>
          </p:cNvSpPr>
          <p:nvPr/>
        </p:nvSpPr>
        <p:spPr bwMode="auto">
          <a:xfrm>
            <a:off x="1962151" y="3392488"/>
            <a:ext cx="826611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1" dirty="0">
                <a:latin typeface="Comic Sans MS" panose="030F0702030302020204" pitchFamily="66" charset="0"/>
                <a:cs typeface="Century Gothic" charset="0"/>
              </a:rPr>
              <a:t>Complete the tonal range </a:t>
            </a:r>
            <a:r>
              <a:rPr lang="en-US" dirty="0">
                <a:latin typeface="Comic Sans MS" panose="030F0702030302020204" pitchFamily="66" charset="0"/>
                <a:cs typeface="Century Gothic" charset="0"/>
              </a:rPr>
              <a:t>grid  below my example.</a:t>
            </a:r>
          </a:p>
          <a:p>
            <a:pPr eaLnBrk="1" hangingPunct="1"/>
            <a:endParaRPr lang="en-US" dirty="0">
              <a:latin typeface="Comic Sans MS" panose="030F0702030302020204" pitchFamily="66" charset="0"/>
              <a:cs typeface="Century Gothic" charset="0"/>
            </a:endParaRPr>
          </a:p>
          <a:p>
            <a:pPr eaLnBrk="1" hangingPunct="1"/>
            <a:r>
              <a:rPr lang="en-US" dirty="0">
                <a:latin typeface="Comic Sans MS" panose="030F0702030302020204" pitchFamily="66" charset="0"/>
                <a:cs typeface="Century Gothic" charset="0"/>
              </a:rPr>
              <a:t>Remember to use different </a:t>
            </a:r>
            <a:r>
              <a:rPr lang="en-US" b="1" dirty="0">
                <a:latin typeface="Comic Sans MS" panose="030F0702030302020204" pitchFamily="66" charset="0"/>
                <a:cs typeface="Century Gothic" charset="0"/>
              </a:rPr>
              <a:t>experimental mark making techniques for exciting </a:t>
            </a:r>
            <a:r>
              <a:rPr lang="en-US" b="1" dirty="0" smtClean="0">
                <a:latin typeface="Comic Sans MS" panose="030F0702030302020204" pitchFamily="66" charset="0"/>
                <a:cs typeface="Century Gothic" charset="0"/>
              </a:rPr>
              <a:t>textures </a:t>
            </a:r>
            <a:r>
              <a:rPr lang="en-US" dirty="0" smtClean="0">
                <a:latin typeface="Comic Sans MS" panose="030F0702030302020204" pitchFamily="66" charset="0"/>
                <a:cs typeface="Century Gothic" charset="0"/>
              </a:rPr>
              <a:t>as </a:t>
            </a:r>
            <a:r>
              <a:rPr lang="en-US" dirty="0">
                <a:latin typeface="Comic Sans MS" panose="030F0702030302020204" pitchFamily="66" charset="0"/>
                <a:cs typeface="Century Gothic" charset="0"/>
              </a:rPr>
              <a:t>shown </a:t>
            </a:r>
            <a:r>
              <a:rPr lang="en-US" dirty="0" smtClean="0">
                <a:latin typeface="Comic Sans MS" panose="030F0702030302020204" pitchFamily="66" charset="0"/>
                <a:cs typeface="Century Gothic" charset="0"/>
              </a:rPr>
              <a:t>above</a:t>
            </a:r>
            <a:endParaRPr lang="en-US" dirty="0">
              <a:latin typeface="Comic Sans MS" panose="030F0702030302020204" pitchFamily="66" charset="0"/>
              <a:cs typeface="Century Gothic" charset="0"/>
            </a:endParaRPr>
          </a:p>
          <a:p>
            <a:pPr eaLnBrk="1" hangingPunct="1"/>
            <a:r>
              <a:rPr lang="en-US" dirty="0" err="1">
                <a:latin typeface="Comic Sans MS" panose="030F0702030302020204" pitchFamily="66" charset="0"/>
                <a:cs typeface="Century Gothic" charset="0"/>
              </a:rPr>
              <a:t>Eg</a:t>
            </a:r>
            <a:r>
              <a:rPr lang="en-US" dirty="0">
                <a:latin typeface="Comic Sans MS" panose="030F0702030302020204" pitchFamily="66" charset="0"/>
                <a:cs typeface="Century Gothic" charset="0"/>
              </a:rPr>
              <a:t>. </a:t>
            </a:r>
            <a:r>
              <a:rPr lang="en-US" dirty="0" err="1">
                <a:latin typeface="Comic Sans MS" panose="030F0702030302020204" pitchFamily="66" charset="0"/>
                <a:cs typeface="Century Gothic" charset="0"/>
              </a:rPr>
              <a:t>Shadding</a:t>
            </a:r>
            <a:r>
              <a:rPr lang="en-US" dirty="0">
                <a:latin typeface="Comic Sans MS" panose="030F0702030302020204" pitchFamily="66" charset="0"/>
                <a:cs typeface="Century Gothic" charset="0"/>
              </a:rPr>
              <a:t>, </a:t>
            </a:r>
            <a:r>
              <a:rPr lang="en-US" dirty="0">
                <a:latin typeface="Comic Sans MS" panose="030F0702030302020204" pitchFamily="66" charset="0"/>
                <a:cs typeface="Century Gothic" charset="0"/>
              </a:rPr>
              <a:t>cloud of tone, multi layered cross hatching and groups of lines in a different directions</a:t>
            </a:r>
            <a:r>
              <a:rPr lang="en-US" dirty="0">
                <a:latin typeface="Century Gothic" charset="0"/>
                <a:cs typeface="Century Gothic" charset="0"/>
              </a:rPr>
              <a:t>.</a:t>
            </a:r>
          </a:p>
        </p:txBody>
      </p:sp>
      <p:pic>
        <p:nvPicPr>
          <p:cNvPr id="23571" name="Picture 10" descr="Tonal range eg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5287170" y="-1948656"/>
            <a:ext cx="1401763" cy="611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2" name="Picture 11" descr="Tonal range eg_0001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5400000">
            <a:off x="5141119" y="-1766093"/>
            <a:ext cx="1497013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85875" y="650786"/>
            <a:ext cx="23717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Task 1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48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600201"/>
            <a:ext cx="8229600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endParaRPr lang="en-US" altLang="en-US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9474587" y="685689"/>
            <a:ext cx="266142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u="sng" dirty="0">
                <a:latin typeface="Comic Sans MS" panose="030F0702030302020204" pitchFamily="66" charset="0"/>
              </a:rPr>
              <a:t>You will need:</a:t>
            </a:r>
          </a:p>
          <a:p>
            <a:pPr>
              <a:spcBef>
                <a:spcPct val="50000"/>
              </a:spcBef>
            </a:pPr>
            <a:r>
              <a:rPr lang="en-GB" altLang="en-US" dirty="0" smtClean="0">
                <a:latin typeface="Comic Sans MS" panose="030F0702030302020204" pitchFamily="66" charset="0"/>
              </a:rPr>
              <a:t>Paper, Pencil</a:t>
            </a:r>
            <a:r>
              <a:rPr lang="en-GB" altLang="en-US" dirty="0">
                <a:latin typeface="Comic Sans MS" panose="030F0702030302020204" pitchFamily="66" charset="0"/>
              </a:rPr>
              <a:t>, </a:t>
            </a:r>
            <a:r>
              <a:rPr lang="en-GB" altLang="en-US" dirty="0" smtClean="0">
                <a:latin typeface="Comic Sans MS" panose="030F0702030302020204" pitchFamily="66" charset="0"/>
              </a:rPr>
              <a:t>Rubber, Object</a:t>
            </a:r>
            <a:endParaRPr lang="en-GB" altLang="en-US" dirty="0">
              <a:latin typeface="Comic Sans MS" panose="030F0702030302020204" pitchFamily="66" charset="0"/>
            </a:endParaRP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563803" y="2205412"/>
            <a:ext cx="3636963" cy="116955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u="sng" dirty="0" smtClean="0">
                <a:latin typeface="Comic Sans MS" panose="030F0702030302020204" pitchFamily="66" charset="0"/>
              </a:rPr>
              <a:t>TASK 2</a:t>
            </a:r>
          </a:p>
          <a:p>
            <a:pPr>
              <a:spcBef>
                <a:spcPct val="50000"/>
              </a:spcBef>
            </a:pPr>
            <a:r>
              <a:rPr lang="en-GB" altLang="en-US" sz="2000" dirty="0" smtClean="0">
                <a:latin typeface="Comic Sans MS" panose="030F0702030302020204" pitchFamily="66" charset="0"/>
              </a:rPr>
              <a:t>Complete a line drawing of an object in front of you</a:t>
            </a:r>
            <a:endParaRPr lang="en-GB" altLang="en-US" sz="2000" u="sng" dirty="0">
              <a:latin typeface="Comic Sans MS" panose="030F0702030302020204" pitchFamily="66" charset="0"/>
            </a:endParaRPr>
          </a:p>
        </p:txBody>
      </p:sp>
      <p:pic>
        <p:nvPicPr>
          <p:cNvPr id="10" name="Picture 9" descr="My line drawing (small).jpg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5379" y="3426756"/>
            <a:ext cx="1732080" cy="284681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920724" y="2206582"/>
            <a:ext cx="3901526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anose="030F0702030302020204" pitchFamily="66" charset="0"/>
              </a:rPr>
              <a:t>TASK 2 (</a:t>
            </a:r>
            <a:r>
              <a:rPr lang="en-GB" sz="2000" u="sng" dirty="0" err="1" smtClean="0">
                <a:latin typeface="Comic Sans MS" panose="030F0702030302020204" pitchFamily="66" charset="0"/>
              </a:rPr>
              <a:t>cont</a:t>
            </a:r>
            <a:r>
              <a:rPr lang="en-GB" sz="2000" u="sng" dirty="0" smtClean="0">
                <a:latin typeface="Comic Sans MS" panose="030F0702030302020204" pitchFamily="66" charset="0"/>
              </a:rPr>
              <a:t>)</a:t>
            </a:r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Draw the same object using tone, mark making and shading techniques 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12" name="Picture 4" descr="My tonal drawing (final).jpg"/>
          <p:cNvPicPr>
            <a:picLocks noChangeAspect="1"/>
          </p:cNvPicPr>
          <p:nvPr/>
        </p:nvPicPr>
        <p:blipFill rotWithShape="1">
          <a:blip r:embed="rId3" cstate="screen">
            <a:duotone>
              <a:prstClr val="black"/>
              <a:schemeClr val="accent6">
                <a:tint val="45000"/>
                <a:satMod val="400000"/>
              </a:schemeClr>
            </a:duotone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957685" y="3121094"/>
            <a:ext cx="2018936" cy="304110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997675" y="759394"/>
            <a:ext cx="86010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Start Drawing</a:t>
            </a:r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1703" y="3645323"/>
            <a:ext cx="3448594" cy="187743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Compare your drawings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Which do you like best?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Why?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Evaluate your line drawing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375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858963" y="239713"/>
            <a:ext cx="8159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GB" sz="3600" dirty="0">
                <a:latin typeface="Comic Sans MS" panose="030F0702030302020204" pitchFamily="66" charset="0"/>
              </a:rPr>
              <a:t> </a:t>
            </a:r>
            <a:r>
              <a:rPr lang="en-GB" sz="3600" b="1" dirty="0">
                <a:latin typeface="Comic Sans MS" panose="030F0702030302020204" pitchFamily="66" charset="0"/>
              </a:rPr>
              <a:t>Line drawing in pencil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325" y="816769"/>
            <a:ext cx="6608763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Comic Sans MS" panose="030F0702030302020204" pitchFamily="66" charset="0"/>
                <a:ea typeface="ＭＳ Ｐゴシック" charset="0"/>
              </a:rPr>
              <a:t>Evaluate your line drawing </a:t>
            </a:r>
            <a:endParaRPr lang="en-US" sz="2400" b="1" dirty="0">
              <a:latin typeface="Comic Sans MS" panose="030F0702030302020204" pitchFamily="66" charset="0"/>
              <a:ea typeface="ＭＳ Ｐゴシック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  <a:ea typeface="ＭＳ Ｐゴシック" charset="0"/>
              </a:rPr>
              <a:t>Accurate scale and proportions.</a:t>
            </a:r>
            <a:endParaRPr lang="en-US" sz="2400" dirty="0">
              <a:latin typeface="Comic Sans MS" panose="030F0702030302020204" pitchFamily="66" charset="0"/>
              <a:ea typeface="ＭＳ Ｐゴシック" charset="0"/>
            </a:endParaRPr>
          </a:p>
          <a:p>
            <a:pPr>
              <a:buFont typeface="Arial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  <a:latin typeface="Comic Sans MS" panose="030F0702030302020204" pitchFamily="66" charset="0"/>
                <a:ea typeface="ＭＳ Ｐゴシック" charset="0"/>
              </a:rPr>
              <a:t>   Attention to detail and decoration.</a:t>
            </a:r>
          </a:p>
        </p:txBody>
      </p:sp>
      <p:pic>
        <p:nvPicPr>
          <p:cNvPr id="3" name="Picture 2" descr="My line drawing (small).jpg"/>
          <p:cNvPicPr>
            <a:picLocks noChangeAspect="1"/>
          </p:cNvPicPr>
          <p:nvPr/>
        </p:nvPicPr>
        <p:blipFill>
          <a:blip r:embed="rId2" cstate="screen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9468" y="2166939"/>
            <a:ext cx="1258002" cy="2067630"/>
          </a:xfrm>
          <a:prstGeom prst="rect">
            <a:avLst/>
          </a:prstGeom>
        </p:spPr>
      </p:pic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461861" y="4379914"/>
            <a:ext cx="2011363" cy="2351087"/>
          </a:xfrm>
          <a:prstGeom prst="ellipse">
            <a:avLst/>
          </a:prstGeom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w="9525">
            <a:solidFill>
              <a:srgbClr val="98B954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dk1"/>
              </a:solidFill>
            </a:endParaRPr>
          </a:p>
        </p:txBody>
      </p:sp>
      <p:sp>
        <p:nvSpPr>
          <p:cNvPr id="19466" name="TextBox 9"/>
          <p:cNvSpPr txBox="1">
            <a:spLocks noChangeArrowheads="1"/>
          </p:cNvSpPr>
          <p:nvPr/>
        </p:nvSpPr>
        <p:spPr bwMode="auto">
          <a:xfrm>
            <a:off x="1341211" y="4552136"/>
            <a:ext cx="225266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2800" dirty="0" smtClean="0">
                <a:latin typeface="Comic Sans MS" panose="030F0702030302020204" pitchFamily="66" charset="0"/>
              </a:rPr>
              <a:t>Excellent</a:t>
            </a:r>
            <a:endParaRPr lang="en-US" sz="1800" dirty="0">
              <a:latin typeface="Comic Sans MS" panose="030F0702030302020204" pitchFamily="66" charset="0"/>
            </a:endParaRPr>
          </a:p>
          <a:p>
            <a:pPr algn="ctr" eaLnBrk="1" hangingPunct="1"/>
            <a:r>
              <a:rPr lang="en-US" sz="1800" dirty="0">
                <a:latin typeface="Comic Sans MS" panose="030F0702030302020204" pitchFamily="66" charset="0"/>
              </a:rPr>
              <a:t>Strong </a:t>
            </a:r>
          </a:p>
          <a:p>
            <a:pPr algn="ctr" eaLnBrk="1" hangingPunct="1"/>
            <a:r>
              <a:rPr lang="en-US" sz="1800" dirty="0">
                <a:latin typeface="Comic Sans MS" panose="030F0702030302020204" pitchFamily="66" charset="0"/>
              </a:rPr>
              <a:t>Scale and proportion.</a:t>
            </a:r>
          </a:p>
          <a:p>
            <a:pPr algn="ctr" eaLnBrk="1" hangingPunct="1"/>
            <a:r>
              <a:rPr lang="en-US" sz="1800" dirty="0">
                <a:latin typeface="Comic Sans MS" panose="030F0702030302020204" pitchFamily="66" charset="0"/>
              </a:rPr>
              <a:t>Drawn confidently.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5003687" y="4344988"/>
            <a:ext cx="2011362" cy="2351088"/>
          </a:xfrm>
          <a:prstGeom prst="ellipse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dk1"/>
              </a:solidFill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8545513" y="4344989"/>
            <a:ext cx="2011362" cy="2351087"/>
          </a:xfrm>
          <a:prstGeom prst="ellipse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dk1"/>
              </a:solidFill>
            </a:endParaRPr>
          </a:p>
        </p:txBody>
      </p:sp>
      <p:sp>
        <p:nvSpPr>
          <p:cNvPr id="19469" name="TextBox 9"/>
          <p:cNvSpPr txBox="1">
            <a:spLocks noChangeArrowheads="1"/>
          </p:cNvSpPr>
          <p:nvPr/>
        </p:nvSpPr>
        <p:spPr bwMode="auto">
          <a:xfrm>
            <a:off x="4883830" y="4552176"/>
            <a:ext cx="225107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2800" dirty="0" smtClean="0">
                <a:latin typeface="Comic Sans MS" panose="030F0702030302020204" pitchFamily="66" charset="0"/>
              </a:rPr>
              <a:t>Good </a:t>
            </a:r>
            <a:endParaRPr lang="en-US" sz="1800" dirty="0">
              <a:latin typeface="Comic Sans MS" panose="030F0702030302020204" pitchFamily="66" charset="0"/>
            </a:endParaRPr>
          </a:p>
          <a:p>
            <a:pPr algn="ctr" eaLnBrk="1" hangingPunct="1"/>
            <a:r>
              <a:rPr lang="en-US" sz="1800" dirty="0">
                <a:latin typeface="Comic Sans MS" panose="030F0702030302020204" pitchFamily="66" charset="0"/>
              </a:rPr>
              <a:t>Shapes are</a:t>
            </a:r>
          </a:p>
          <a:p>
            <a:pPr algn="ctr" eaLnBrk="1" hangingPunct="1"/>
            <a:r>
              <a:rPr lang="en-US" sz="1800" dirty="0">
                <a:latin typeface="Comic Sans MS" panose="030F0702030302020204" pitchFamily="66" charset="0"/>
              </a:rPr>
              <a:t>mostly </a:t>
            </a:r>
          </a:p>
          <a:p>
            <a:pPr algn="ctr" eaLnBrk="1" hangingPunct="1"/>
            <a:r>
              <a:rPr lang="en-US" sz="1800" dirty="0">
                <a:latin typeface="Comic Sans MS" panose="030F0702030302020204" pitchFamily="66" charset="0"/>
              </a:rPr>
              <a:t>accurate in</a:t>
            </a:r>
          </a:p>
          <a:p>
            <a:pPr algn="ctr" eaLnBrk="1" hangingPunct="1"/>
            <a:r>
              <a:rPr lang="en-US" sz="1800" dirty="0">
                <a:latin typeface="Comic Sans MS" panose="030F0702030302020204" pitchFamily="66" charset="0"/>
              </a:rPr>
              <a:t>scale and proportion.</a:t>
            </a:r>
          </a:p>
        </p:txBody>
      </p:sp>
      <p:sp>
        <p:nvSpPr>
          <p:cNvPr id="19470" name="TextBox 9"/>
          <p:cNvSpPr txBox="1">
            <a:spLocks noChangeArrowheads="1"/>
          </p:cNvSpPr>
          <p:nvPr/>
        </p:nvSpPr>
        <p:spPr bwMode="auto">
          <a:xfrm>
            <a:off x="8426451" y="4465639"/>
            <a:ext cx="2251075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2800" dirty="0">
                <a:latin typeface="Comic Sans MS" panose="030F0702030302020204" pitchFamily="66" charset="0"/>
              </a:rPr>
              <a:t>S</a:t>
            </a:r>
            <a:r>
              <a:rPr lang="en-US" sz="2800" dirty="0" smtClean="0">
                <a:latin typeface="Comic Sans MS" panose="030F0702030302020204" pitchFamily="66" charset="0"/>
              </a:rPr>
              <a:t>tandard</a:t>
            </a:r>
            <a:endParaRPr lang="en-US" sz="1800" dirty="0">
              <a:latin typeface="Comic Sans MS" panose="030F0702030302020204" pitchFamily="66" charset="0"/>
            </a:endParaRPr>
          </a:p>
          <a:p>
            <a:pPr algn="ctr" eaLnBrk="1" hangingPunct="1"/>
            <a:r>
              <a:rPr lang="en-US" sz="1800" dirty="0">
                <a:latin typeface="Comic Sans MS" panose="030F0702030302020204" pitchFamily="66" charset="0"/>
              </a:rPr>
              <a:t>Shapes are </a:t>
            </a:r>
          </a:p>
          <a:p>
            <a:pPr algn="ctr" eaLnBrk="1" hangingPunct="1"/>
            <a:r>
              <a:rPr lang="en-US" sz="1800" dirty="0">
                <a:latin typeface="Comic Sans MS" panose="030F0702030302020204" pitchFamily="66" charset="0"/>
              </a:rPr>
              <a:t>drawn with </a:t>
            </a:r>
          </a:p>
          <a:p>
            <a:pPr algn="ctr" eaLnBrk="1" hangingPunct="1"/>
            <a:r>
              <a:rPr lang="en-US" sz="1800" dirty="0">
                <a:latin typeface="Comic Sans MS" panose="030F0702030302020204" pitchFamily="66" charset="0"/>
              </a:rPr>
              <a:t>some accuracy</a:t>
            </a:r>
          </a:p>
          <a:p>
            <a:pPr algn="ctr" eaLnBrk="1" hangingPunct="1"/>
            <a:r>
              <a:rPr lang="en-US" sz="1800" dirty="0">
                <a:latin typeface="Comic Sans MS" panose="030F0702030302020204" pitchFamily="66" charset="0"/>
              </a:rPr>
              <a:t>of scale and proportion.</a:t>
            </a:r>
          </a:p>
          <a:p>
            <a:pPr algn="ctr" eaLnBrk="1" hangingPunct="1"/>
            <a:endParaRPr lang="en-US" sz="1800" dirty="0">
              <a:latin typeface="Comic Sans MS" panose="030F0702030302020204" pitchFamily="66" charset="0"/>
            </a:endParaRPr>
          </a:p>
        </p:txBody>
      </p:sp>
      <p:pic>
        <p:nvPicPr>
          <p:cNvPr id="19471" name="Picture 4" descr="Line drawing 1B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21275" y="2166939"/>
            <a:ext cx="1635125" cy="203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Line drawing 1C.jpg"/>
          <p:cNvPicPr>
            <a:picLocks noChangeAspect="1"/>
          </p:cNvPicPr>
          <p:nvPr/>
        </p:nvPicPr>
        <p:blipFill rotWithShape="1"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95088" y="2060575"/>
            <a:ext cx="1469375" cy="20630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77200" y="885825"/>
            <a:ext cx="310515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Remember it takes practice to be excellent!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65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latin typeface="Comic Sans MS" panose="030F0702030302020204" pitchFamily="66" charset="0"/>
              </a:rPr>
              <a:t>Which is the most challenging drawing?</a:t>
            </a:r>
          </a:p>
        </p:txBody>
      </p:sp>
      <p:pic>
        <p:nvPicPr>
          <p:cNvPr id="64517" name="Picture 5" descr="plant-bud-sycamore-leaf-bi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2017" y="1380444"/>
            <a:ext cx="33845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19" name="Picture 7" descr="drawing-pencil-karakalem-yaprak-leaf%20(3)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04" y="1167243"/>
            <a:ext cx="3743325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21" name="Picture 9" descr="dont-leaf-me-jean-haynes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54" b="8104"/>
          <a:stretch>
            <a:fillRect/>
          </a:stretch>
        </p:blipFill>
        <p:spPr bwMode="auto">
          <a:xfrm>
            <a:off x="1774825" y="4005263"/>
            <a:ext cx="4159250" cy="251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23" name="Picture 11" descr="1577476993_0b926da9d9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618" y="1520258"/>
            <a:ext cx="3498896" cy="228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78583" y="4310493"/>
            <a:ext cx="47722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Comic Sans MS" panose="030F0702030302020204" pitchFamily="66" charset="0"/>
              </a:rPr>
              <a:t>TASK 3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Complete your own  line drawing of a leaf from observation.</a:t>
            </a:r>
          </a:p>
          <a:p>
            <a:r>
              <a:rPr lang="en-GB" u="sng" dirty="0" smtClean="0">
                <a:latin typeface="Comic Sans MS" panose="030F0702030302020204" pitchFamily="66" charset="0"/>
              </a:rPr>
              <a:t>Task3 (</a:t>
            </a:r>
            <a:r>
              <a:rPr lang="en-GB" u="sng" dirty="0" err="1" smtClean="0">
                <a:latin typeface="Comic Sans MS" panose="030F0702030302020204" pitchFamily="66" charset="0"/>
              </a:rPr>
              <a:t>cont</a:t>
            </a:r>
            <a:r>
              <a:rPr lang="en-GB" u="sng" dirty="0" smtClean="0">
                <a:latin typeface="Comic Sans MS" panose="030F0702030302020204" pitchFamily="66" charset="0"/>
              </a:rPr>
              <a:t>) </a:t>
            </a:r>
            <a:r>
              <a:rPr lang="en-GB" dirty="0" smtClean="0">
                <a:latin typeface="Comic Sans MS" panose="030F0702030302020204" pitchFamily="66" charset="0"/>
              </a:rPr>
              <a:t>either add as much detail and tone as you can to your line drawing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Or complete a brand new drawing adding marks, tone, details etc.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002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285</Words>
  <Application>Microsoft Office PowerPoint</Application>
  <PresentationFormat>Widescreen</PresentationFormat>
  <Paragraphs>53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MS PGothic</vt:lpstr>
      <vt:lpstr>MS PGothic</vt:lpstr>
      <vt:lpstr>Arial</vt:lpstr>
      <vt:lpstr>Calibri</vt:lpstr>
      <vt:lpstr>Calibri Light</vt:lpstr>
      <vt:lpstr>Century Gothic</vt:lpstr>
      <vt:lpstr>Comic Sans MS</vt:lpstr>
      <vt:lpstr>Office Theme</vt:lpstr>
      <vt:lpstr>More practise looking and drawing</vt:lpstr>
      <vt:lpstr>Objectives</vt:lpstr>
      <vt:lpstr>Compare these drawing techniques</vt:lpstr>
      <vt:lpstr>PowerPoint Presentation</vt:lpstr>
      <vt:lpstr>PowerPoint Presentation</vt:lpstr>
      <vt:lpstr>PowerPoint Presentation</vt:lpstr>
      <vt:lpstr>Which is the most challenging drawing?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Liane Thomas</dc:creator>
  <cp:lastModifiedBy>Liane Thomas</cp:lastModifiedBy>
  <cp:revision>13</cp:revision>
  <dcterms:created xsi:type="dcterms:W3CDTF">2020-06-24T10:34:22Z</dcterms:created>
  <dcterms:modified xsi:type="dcterms:W3CDTF">2020-06-24T12:05:01Z</dcterms:modified>
</cp:coreProperties>
</file>