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8" r:id="rId4"/>
    <p:sldId id="261" r:id="rId5"/>
    <p:sldId id="259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DB2AD-1D85-456F-8849-6C526F4140A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DA8AA-21FB-45CD-A64C-C53286D5BD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6FBCE62-2DC1-8C4A-8006-B1BD057D53B1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8023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5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8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44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89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4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6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30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88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67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33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1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F2669-4B8B-42A1-A8DD-D33E85268A6C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0CC8-3ECC-4C13-9CCD-5C54FB0A0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aortiz14.files.wordpress.com/2010/08/1577476993_0b926da9d9.jpg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www.google.co.uk/url?sa=i&amp;rct=j&amp;q=&amp;source=images&amp;cd=&amp;cad=rja&amp;docid=A4QLOiJRcxdY-M&amp;tbnid=_4Qo07iM1me4vM:&amp;ved=0CAUQjRw&amp;url=http%3A%2F%2Fwww.biology-resources.com%2Fdrawing-plant-bud-14.html&amp;ei=khjJUdWVLtKZ0AWIt4HICA&amp;bvm=bv.48293060,d.d2k&amp;psig=AFQjCNFH_bHmd5aEmHQMvCJwr9DvzSY8Zw&amp;ust=13722198822946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source=images&amp;cd=&amp;cad=rja&amp;docid=1HaKionPbaS7lM&amp;tbnid=RHT7LcMR-CqFYM:&amp;ved=0CAUQjRw&amp;url=http%3A%2F%2Fjhegyi.wordpress.com%2F2010%2F08%2F24%2Fleaf-drawing-1%2F&amp;ei=xBjJUZMbhNDRBc76gYAC&amp;bvm=bv.48293060,d.d2k&amp;psig=AFQjCNFH_bHmd5aEmHQMvCJwr9DvzSY8Zw&amp;ust=1372219882294637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google.co.uk/url?sa=i&amp;rct=j&amp;q=&amp;source=images&amp;cd=&amp;cad=rja&amp;docid=A4QLOiJRcxdY-M&amp;tbnid=_4Qo07iM1me4vM:&amp;ved=0CAUQjRw&amp;url=http%3A%2F%2Fwww.sihirperisi.com%2Fresimler.asp%3Falt%3D3%26det%3D8%26s%3D29&amp;ei=rBjJUdeCPaeU0AWqpoG4Cw&amp;bvm=bv.48293060,d.d2k&amp;psig=AFQjCNFH_bHmd5aEmHQMvCJwr9DvzSY8Zw&amp;ust=1372219882294637" TargetMode="External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More practise looking and drawing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537" y="3816849"/>
            <a:ext cx="2962275" cy="1543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881" y="3727678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1735139" y="471489"/>
            <a:ext cx="8740775" cy="17795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>
              <a:solidFill>
                <a:schemeClr val="dk1"/>
              </a:solidFill>
            </a:endParaRP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89139" y="366714"/>
            <a:ext cx="8740775" cy="1709737"/>
          </a:xfrm>
        </p:spPr>
        <p:txBody>
          <a:bodyPr/>
          <a:lstStyle/>
          <a:p>
            <a:pPr algn="l" eaLnBrk="1" hangingPunct="1"/>
            <a:r>
              <a:rPr lang="en-US" sz="4800" dirty="0">
                <a:latin typeface="Comic Sans MS" panose="030F0702030302020204" pitchFamily="66" charset="0"/>
                <a:ea typeface="MS PGothic" charset="0"/>
              </a:rPr>
              <a:t>Objectives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24563" y="844550"/>
            <a:ext cx="47228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GB" sz="1800" dirty="0">
                <a:latin typeface="Comic Sans MS" panose="030F0702030302020204" pitchFamily="66" charset="0"/>
                <a:cs typeface="Arial" charset="0"/>
              </a:rPr>
              <a:t>Compare 2 different drawing techniques.</a:t>
            </a:r>
          </a:p>
          <a:p>
            <a:pPr eaLnBrk="1" hangingPunct="1"/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  <a:cs typeface="Arial" charset="0"/>
              </a:rPr>
              <a:t>Draw objects using different experimental drawing techniques</a:t>
            </a:r>
            <a:r>
              <a:rPr lang="en-GB" sz="1800" dirty="0">
                <a:solidFill>
                  <a:srgbClr val="FF0000"/>
                </a:solidFill>
                <a:latin typeface="Century Gothic" charset="0"/>
                <a:cs typeface="Arial" charset="0"/>
              </a:rPr>
              <a:t>.</a:t>
            </a:r>
          </a:p>
        </p:txBody>
      </p:sp>
      <p:pic>
        <p:nvPicPr>
          <p:cNvPr id="7" name="Picture 6" descr="My line drawing (small).jpg"/>
          <p:cNvPicPr>
            <a:picLocks noChangeAspect="1"/>
          </p:cNvPicPr>
          <p:nvPr/>
        </p:nvPicPr>
        <p:blipFill>
          <a:blip r:embed="rId3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9958" y="2691342"/>
            <a:ext cx="1964815" cy="3229336"/>
          </a:xfrm>
          <a:prstGeom prst="rect">
            <a:avLst/>
          </a:prstGeom>
        </p:spPr>
      </p:pic>
      <p:pic>
        <p:nvPicPr>
          <p:cNvPr id="15366" name="Picture 4" descr="My tonal drawing (final).jpg"/>
          <p:cNvPicPr>
            <a:picLocks noChangeAspect="1"/>
          </p:cNvPicPr>
          <p:nvPr/>
        </p:nvPicPr>
        <p:blipFill rotWithShape="1">
          <a:blip r:embed="rId4" cstate="screen">
            <a:duotone>
              <a:prstClr val="black"/>
              <a:schemeClr val="accent6">
                <a:tint val="45000"/>
                <a:satMod val="400000"/>
              </a:schemeClr>
            </a:duotone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48638" y="2690116"/>
            <a:ext cx="2144712" cy="3230562"/>
          </a:xfrm>
          <a:prstGeom prst="rect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825625" y="2690814"/>
            <a:ext cx="3957638" cy="32316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660066"/>
                </a:solidFill>
                <a:latin typeface="Comic Sans MS" panose="030F0702030302020204" pitchFamily="66" charset="0"/>
              </a:rPr>
              <a:t>Activities: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2"/>
                </a:solidFill>
                <a:latin typeface="Comic Sans MS" panose="030F0702030302020204" pitchFamily="66" charset="0"/>
              </a:rPr>
              <a:t>Create a tonal range to develop mark-making skills.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Draw an object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from observation 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using different techniques.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Continue to practice - complete a detailed drawing of a leaf</a:t>
            </a:r>
            <a:endParaRPr lang="en-GB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endParaRPr lang="en-GB" sz="2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51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Content Placeholder 3" descr="Morandi (Mark making)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751"/>
          <a:stretch>
            <a:fillRect/>
          </a:stretch>
        </p:blipFill>
        <p:spPr>
          <a:xfrm>
            <a:off x="1527175" y="1455330"/>
            <a:ext cx="4568825" cy="3930650"/>
          </a:xfrm>
        </p:spPr>
      </p:pic>
      <p:sp>
        <p:nvSpPr>
          <p:cNvPr id="18434" name="TextBox 5"/>
          <p:cNvSpPr txBox="1">
            <a:spLocks noChangeArrowheads="1"/>
          </p:cNvSpPr>
          <p:nvPr/>
        </p:nvSpPr>
        <p:spPr bwMode="auto">
          <a:xfrm>
            <a:off x="1822053" y="5236368"/>
            <a:ext cx="45688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charset="0"/>
              </a:rPr>
              <a:t>Morandi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  <a:cs typeface="Arial" charset="0"/>
              </a:rPr>
              <a:t> ‘Still Life’ </a:t>
            </a:r>
          </a:p>
          <a:p>
            <a:pPr algn="ctr" eaLnBrk="1" hangingPunct="1"/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  <a:cs typeface="Arial" charset="0"/>
              </a:rPr>
              <a:t>1933</a:t>
            </a:r>
          </a:p>
        </p:txBody>
      </p:sp>
      <p:pic>
        <p:nvPicPr>
          <p:cNvPr id="18436" name="Picture 7" descr="Shrigley Cup of Te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3709" y="1497399"/>
            <a:ext cx="2684462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  <a:ea typeface="MS PGothic" charset="0"/>
                <a:cs typeface="Century Gothic" charset="0"/>
              </a:rPr>
              <a:t>Compare these drawing techniques</a:t>
            </a: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7123952" y="5233986"/>
            <a:ext cx="38639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Arial" charset="0"/>
                <a:cs typeface="Arial" charset="0"/>
              </a:rPr>
              <a:t>Shrigley</a:t>
            </a:r>
            <a:r>
              <a:rPr lang="en-US" sz="2800" b="1" dirty="0">
                <a:latin typeface="Arial" charset="0"/>
                <a:cs typeface="Arial" charset="0"/>
              </a:rPr>
              <a:t> ‘Cup of Tea’ 2012</a:t>
            </a:r>
          </a:p>
        </p:txBody>
      </p:sp>
    </p:spTree>
    <p:extLst>
      <p:ext uri="{BB962C8B-B14F-4D97-AF65-F5344CB8AC3E}">
        <p14:creationId xmlns:p14="http://schemas.microsoft.com/office/powerpoint/2010/main" val="26595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225" y="530226"/>
            <a:ext cx="5799138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116263" y="2041526"/>
          <a:ext cx="5476878" cy="955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2" marR="91422" marT="45752" marB="45752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70" name="TextBox 9"/>
          <p:cNvSpPr txBox="1">
            <a:spLocks noChangeArrowheads="1"/>
          </p:cNvSpPr>
          <p:nvPr/>
        </p:nvSpPr>
        <p:spPr bwMode="auto">
          <a:xfrm>
            <a:off x="1962151" y="3392488"/>
            <a:ext cx="826611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b="1" dirty="0">
                <a:latin typeface="Comic Sans MS" panose="030F0702030302020204" pitchFamily="66" charset="0"/>
                <a:cs typeface="Century Gothic" charset="0"/>
              </a:rPr>
              <a:t>Complete the tonal range </a:t>
            </a:r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grid  below my example.</a:t>
            </a:r>
          </a:p>
          <a:p>
            <a:pPr eaLnBrk="1" hangingPunct="1"/>
            <a:endParaRPr lang="en-US" dirty="0">
              <a:latin typeface="Comic Sans MS" panose="030F0702030302020204" pitchFamily="66" charset="0"/>
              <a:cs typeface="Century Gothic" charset="0"/>
            </a:endParaRPr>
          </a:p>
          <a:p>
            <a:pPr eaLnBrk="1" hangingPunct="1"/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Remember to use different </a:t>
            </a:r>
            <a:r>
              <a:rPr lang="en-US" b="1" dirty="0">
                <a:latin typeface="Comic Sans MS" panose="030F0702030302020204" pitchFamily="66" charset="0"/>
                <a:cs typeface="Century Gothic" charset="0"/>
              </a:rPr>
              <a:t>experimental mark making techniques for exciting </a:t>
            </a:r>
            <a:r>
              <a:rPr lang="en-US" b="1" dirty="0" smtClean="0">
                <a:latin typeface="Comic Sans MS" panose="030F0702030302020204" pitchFamily="66" charset="0"/>
                <a:cs typeface="Century Gothic" charset="0"/>
              </a:rPr>
              <a:t>textures </a:t>
            </a:r>
            <a:r>
              <a:rPr lang="en-US" dirty="0" smtClean="0">
                <a:latin typeface="Comic Sans MS" panose="030F0702030302020204" pitchFamily="66" charset="0"/>
                <a:cs typeface="Century Gothic" charset="0"/>
              </a:rPr>
              <a:t>as </a:t>
            </a:r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shown </a:t>
            </a:r>
            <a:r>
              <a:rPr lang="en-US" dirty="0" smtClean="0">
                <a:latin typeface="Comic Sans MS" panose="030F0702030302020204" pitchFamily="66" charset="0"/>
                <a:cs typeface="Century Gothic" charset="0"/>
              </a:rPr>
              <a:t>above</a:t>
            </a:r>
            <a:endParaRPr lang="en-US" dirty="0">
              <a:latin typeface="Comic Sans MS" panose="030F0702030302020204" pitchFamily="66" charset="0"/>
              <a:cs typeface="Century Gothic" charset="0"/>
            </a:endParaRPr>
          </a:p>
          <a:p>
            <a:pPr eaLnBrk="1" hangingPunct="1"/>
            <a:r>
              <a:rPr lang="en-US" dirty="0" err="1">
                <a:latin typeface="Comic Sans MS" panose="030F0702030302020204" pitchFamily="66" charset="0"/>
                <a:cs typeface="Century Gothic" charset="0"/>
              </a:rPr>
              <a:t>Eg</a:t>
            </a:r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  <a:cs typeface="Century Gothic" charset="0"/>
              </a:rPr>
              <a:t>Shadding</a:t>
            </a:r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, </a:t>
            </a:r>
            <a:r>
              <a:rPr lang="en-US" dirty="0">
                <a:latin typeface="Comic Sans MS" panose="030F0702030302020204" pitchFamily="66" charset="0"/>
                <a:cs typeface="Century Gothic" charset="0"/>
              </a:rPr>
              <a:t>cloud of tone, multi layered cross hatching and groups of lines in a different directions</a:t>
            </a:r>
            <a:r>
              <a:rPr lang="en-US" dirty="0">
                <a:latin typeface="Century Gothic" charset="0"/>
                <a:cs typeface="Century Gothic" charset="0"/>
              </a:rPr>
              <a:t>.</a:t>
            </a:r>
          </a:p>
        </p:txBody>
      </p:sp>
      <p:pic>
        <p:nvPicPr>
          <p:cNvPr id="23571" name="Picture 10" descr="Tonal range eg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5287170" y="-1948656"/>
            <a:ext cx="1401763" cy="611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2" name="Picture 11" descr="Tonal range eg_0001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5400000">
            <a:off x="5141119" y="-1766093"/>
            <a:ext cx="1497013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5875" y="650786"/>
            <a:ext cx="2371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Task 1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8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600201"/>
            <a:ext cx="82296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9474587" y="685689"/>
            <a:ext cx="266142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u="sng" dirty="0">
                <a:latin typeface="Comic Sans MS" panose="030F0702030302020204" pitchFamily="66" charset="0"/>
              </a:rPr>
              <a:t>You will need: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Comic Sans MS" panose="030F0702030302020204" pitchFamily="66" charset="0"/>
              </a:rPr>
              <a:t>Paper, Pencil</a:t>
            </a:r>
            <a:r>
              <a:rPr lang="en-GB" altLang="en-US" dirty="0">
                <a:latin typeface="Comic Sans MS" panose="030F0702030302020204" pitchFamily="66" charset="0"/>
              </a:rPr>
              <a:t>, </a:t>
            </a:r>
            <a:r>
              <a:rPr lang="en-GB" altLang="en-US" dirty="0" smtClean="0">
                <a:latin typeface="Comic Sans MS" panose="030F0702030302020204" pitchFamily="66" charset="0"/>
              </a:rPr>
              <a:t>Rubber, Object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63803" y="2205412"/>
            <a:ext cx="3636963" cy="116955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u="sng" dirty="0" smtClean="0">
                <a:latin typeface="Comic Sans MS" panose="030F0702030302020204" pitchFamily="66" charset="0"/>
              </a:rPr>
              <a:t>TASK 2</a:t>
            </a:r>
          </a:p>
          <a:p>
            <a:pPr>
              <a:spcBef>
                <a:spcPct val="50000"/>
              </a:spcBef>
            </a:pPr>
            <a:r>
              <a:rPr lang="en-GB" altLang="en-US" sz="2000" dirty="0" smtClean="0">
                <a:latin typeface="Comic Sans MS" panose="030F0702030302020204" pitchFamily="66" charset="0"/>
              </a:rPr>
              <a:t>Complete a line drawing of an object in front of you</a:t>
            </a:r>
            <a:endParaRPr lang="en-GB" altLang="en-US" sz="2000" u="sng" dirty="0">
              <a:latin typeface="Comic Sans MS" panose="030F0702030302020204" pitchFamily="66" charset="0"/>
            </a:endParaRPr>
          </a:p>
        </p:txBody>
      </p:sp>
      <p:pic>
        <p:nvPicPr>
          <p:cNvPr id="10" name="Picture 9" descr="My line drawing (small).jpg"/>
          <p:cNvPicPr>
            <a:picLocks noChangeAspect="1"/>
          </p:cNvPicPr>
          <p:nvPr/>
        </p:nvPicPr>
        <p:blipFill>
          <a:blip r:embed="rId2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5379" y="3426756"/>
            <a:ext cx="1732080" cy="284681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920724" y="2206582"/>
            <a:ext cx="3901526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anose="030F0702030302020204" pitchFamily="66" charset="0"/>
              </a:rPr>
              <a:t>TASK 2 (</a:t>
            </a:r>
            <a:r>
              <a:rPr lang="en-GB" sz="2000" u="sng" dirty="0" err="1" smtClean="0">
                <a:latin typeface="Comic Sans MS" panose="030F0702030302020204" pitchFamily="66" charset="0"/>
              </a:rPr>
              <a:t>cont</a:t>
            </a:r>
            <a:r>
              <a:rPr lang="en-GB" sz="2000" u="sng" dirty="0" smtClean="0">
                <a:latin typeface="Comic Sans MS" panose="030F0702030302020204" pitchFamily="66" charset="0"/>
              </a:rPr>
              <a:t>)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Draw the same object using tone, mark making and shading techniques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My tonal drawing (final).jpg"/>
          <p:cNvPicPr>
            <a:picLocks noChangeAspect="1"/>
          </p:cNvPicPr>
          <p:nvPr/>
        </p:nvPicPr>
        <p:blipFill rotWithShape="1">
          <a:blip r:embed="rId3" cstate="screen">
            <a:duotone>
              <a:prstClr val="black"/>
              <a:schemeClr val="accent6">
                <a:tint val="45000"/>
                <a:satMod val="400000"/>
              </a:schemeClr>
            </a:duotone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57685" y="3121094"/>
            <a:ext cx="2018936" cy="3041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997675" y="759394"/>
            <a:ext cx="8601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Start Drawing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703" y="3645323"/>
            <a:ext cx="3448594" cy="18774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Compare your drawings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Which do you like best?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Why?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Evaluate your line drawing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75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858963" y="239713"/>
            <a:ext cx="8159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GB" sz="3600" dirty="0">
                <a:latin typeface="Comic Sans MS" panose="030F0702030302020204" pitchFamily="66" charset="0"/>
              </a:rPr>
              <a:t> </a:t>
            </a:r>
            <a:r>
              <a:rPr lang="en-GB" sz="3600" b="1" dirty="0">
                <a:latin typeface="Comic Sans MS" panose="030F0702030302020204" pitchFamily="66" charset="0"/>
              </a:rPr>
              <a:t>Line drawing in pencil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325" y="816769"/>
            <a:ext cx="66087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Comic Sans MS" panose="030F0702030302020204" pitchFamily="66" charset="0"/>
                <a:ea typeface="ＭＳ Ｐゴシック" charset="0"/>
              </a:rPr>
              <a:t>Evaluate your line drawing </a:t>
            </a:r>
            <a:endParaRPr lang="en-US" sz="2400" b="1" dirty="0">
              <a:latin typeface="Comic Sans MS" panose="030F0702030302020204" pitchFamily="66" charset="0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charset="0"/>
              </a:rPr>
              <a:t>Accurate scale and proportions.</a:t>
            </a:r>
            <a:endParaRPr lang="en-US" sz="2400" dirty="0">
              <a:latin typeface="Comic Sans MS" panose="030F0702030302020204" pitchFamily="66" charset="0"/>
              <a:ea typeface="ＭＳ Ｐゴシック" charset="0"/>
            </a:endParaRPr>
          </a:p>
          <a:p>
            <a:pPr>
              <a:buFont typeface="Arial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charset="0"/>
              </a:rPr>
              <a:t>   Attention to detail and decoration.</a:t>
            </a:r>
          </a:p>
        </p:txBody>
      </p:sp>
      <p:pic>
        <p:nvPicPr>
          <p:cNvPr id="3" name="Picture 2" descr="My line drawing (small).jpg"/>
          <p:cNvPicPr>
            <a:picLocks noChangeAspect="1"/>
          </p:cNvPicPr>
          <p:nvPr/>
        </p:nvPicPr>
        <p:blipFill>
          <a:blip r:embed="rId2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9468" y="2166939"/>
            <a:ext cx="1258002" cy="2067630"/>
          </a:xfrm>
          <a:prstGeom prst="rect">
            <a:avLst/>
          </a:prstGeom>
        </p:spPr>
      </p:pic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461861" y="4379914"/>
            <a:ext cx="2011363" cy="2351087"/>
          </a:xfrm>
          <a:prstGeom prst="ellipse">
            <a:avLst/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9466" name="TextBox 9"/>
          <p:cNvSpPr txBox="1">
            <a:spLocks noChangeArrowheads="1"/>
          </p:cNvSpPr>
          <p:nvPr/>
        </p:nvSpPr>
        <p:spPr bwMode="auto">
          <a:xfrm>
            <a:off x="1341211" y="4552136"/>
            <a:ext cx="225266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Comic Sans MS" panose="030F0702030302020204" pitchFamily="66" charset="0"/>
              </a:rPr>
              <a:t>Excellent</a:t>
            </a:r>
            <a:endParaRPr lang="en-US" sz="1800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Strong 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Scale and proportion.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Drawn confidently.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003687" y="4344988"/>
            <a:ext cx="2011362" cy="2351088"/>
          </a:xfrm>
          <a:prstGeom prst="ellipse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545513" y="4344989"/>
            <a:ext cx="2011362" cy="2351087"/>
          </a:xfrm>
          <a:prstGeom prst="ellipse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9469" name="TextBox 9"/>
          <p:cNvSpPr txBox="1">
            <a:spLocks noChangeArrowheads="1"/>
          </p:cNvSpPr>
          <p:nvPr/>
        </p:nvSpPr>
        <p:spPr bwMode="auto">
          <a:xfrm>
            <a:off x="4883830" y="4552176"/>
            <a:ext cx="22510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Comic Sans MS" panose="030F0702030302020204" pitchFamily="66" charset="0"/>
              </a:rPr>
              <a:t>Good </a:t>
            </a:r>
            <a:endParaRPr lang="en-US" sz="1800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Shapes are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mostly 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accurate in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scale and proportion.</a:t>
            </a:r>
          </a:p>
        </p:txBody>
      </p:sp>
      <p:sp>
        <p:nvSpPr>
          <p:cNvPr id="19470" name="TextBox 9"/>
          <p:cNvSpPr txBox="1">
            <a:spLocks noChangeArrowheads="1"/>
          </p:cNvSpPr>
          <p:nvPr/>
        </p:nvSpPr>
        <p:spPr bwMode="auto">
          <a:xfrm>
            <a:off x="8426451" y="4465639"/>
            <a:ext cx="2251075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800" dirty="0">
                <a:latin typeface="Comic Sans MS" panose="030F0702030302020204" pitchFamily="66" charset="0"/>
              </a:rPr>
              <a:t>S</a:t>
            </a:r>
            <a:r>
              <a:rPr lang="en-US" sz="2800" dirty="0" smtClean="0">
                <a:latin typeface="Comic Sans MS" panose="030F0702030302020204" pitchFamily="66" charset="0"/>
              </a:rPr>
              <a:t>tandard</a:t>
            </a:r>
            <a:endParaRPr lang="en-US" sz="1800" dirty="0"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Shapes are 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drawn with 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some accuracy</a:t>
            </a:r>
          </a:p>
          <a:p>
            <a:pPr algn="ctr" eaLnBrk="1" hangingPunct="1"/>
            <a:r>
              <a:rPr lang="en-US" sz="1800" dirty="0">
                <a:latin typeface="Comic Sans MS" panose="030F0702030302020204" pitchFamily="66" charset="0"/>
              </a:rPr>
              <a:t>of scale and proportion.</a:t>
            </a:r>
          </a:p>
          <a:p>
            <a:pPr algn="ctr" eaLnBrk="1" hangingPunct="1"/>
            <a:endParaRPr lang="en-US" sz="1800" dirty="0">
              <a:latin typeface="Comic Sans MS" panose="030F0702030302020204" pitchFamily="66" charset="0"/>
            </a:endParaRPr>
          </a:p>
        </p:txBody>
      </p:sp>
      <p:pic>
        <p:nvPicPr>
          <p:cNvPr id="19471" name="Picture 4" descr="Line drawing 1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1275" y="2166939"/>
            <a:ext cx="1635125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ine drawing 1C.jpg"/>
          <p:cNvPicPr>
            <a:picLocks noChangeAspect="1"/>
          </p:cNvPicPr>
          <p:nvPr/>
        </p:nvPicPr>
        <p:blipFill rotWithShape="1"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5088" y="2060575"/>
            <a:ext cx="1469375" cy="2063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77200" y="885825"/>
            <a:ext cx="310515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Remember it takes practice to be excellent!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Which is the most challenging drawing?</a:t>
            </a:r>
          </a:p>
        </p:txBody>
      </p:sp>
      <p:pic>
        <p:nvPicPr>
          <p:cNvPr id="64517" name="Picture 5" descr="plant-bud-sycamore-leaf-bi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017" y="1380444"/>
            <a:ext cx="33845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9" name="Picture 7" descr="drawing-pencil-karakalem-yaprak-leaf%20(3)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04" y="1167243"/>
            <a:ext cx="37433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21" name="Picture 9" descr="dont-leaf-me-jean-haynes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4" b="8104"/>
          <a:stretch>
            <a:fillRect/>
          </a:stretch>
        </p:blipFill>
        <p:spPr bwMode="auto">
          <a:xfrm>
            <a:off x="1774825" y="4005263"/>
            <a:ext cx="4159250" cy="251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23" name="Picture 11" descr="1577476993_0b926da9d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618" y="1520258"/>
            <a:ext cx="3498896" cy="228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78583" y="4310493"/>
            <a:ext cx="47722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Comic Sans MS" panose="030F0702030302020204" pitchFamily="66" charset="0"/>
              </a:rPr>
              <a:t>TASK 3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Complete your own  line drawing of a leaf from observation.</a:t>
            </a:r>
          </a:p>
          <a:p>
            <a:r>
              <a:rPr lang="en-GB" u="sng" dirty="0" smtClean="0">
                <a:latin typeface="Comic Sans MS" panose="030F0702030302020204" pitchFamily="66" charset="0"/>
              </a:rPr>
              <a:t>Task3 (</a:t>
            </a:r>
            <a:r>
              <a:rPr lang="en-GB" u="sng" dirty="0" err="1" smtClean="0">
                <a:latin typeface="Comic Sans MS" panose="030F0702030302020204" pitchFamily="66" charset="0"/>
              </a:rPr>
              <a:t>cont</a:t>
            </a:r>
            <a:r>
              <a:rPr lang="en-GB" u="sng" dirty="0" smtClean="0">
                <a:latin typeface="Comic Sans MS" panose="030F0702030302020204" pitchFamily="66" charset="0"/>
              </a:rPr>
              <a:t>) </a:t>
            </a:r>
            <a:r>
              <a:rPr lang="en-GB" dirty="0" smtClean="0">
                <a:latin typeface="Comic Sans MS" panose="030F0702030302020204" pitchFamily="66" charset="0"/>
              </a:rPr>
              <a:t>either add as much detail and tone as you can to your line drawing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Or complete a brand new drawing adding marks, tone, details etc.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02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285</Words>
  <Application>Microsoft Office PowerPoint</Application>
  <PresentationFormat>Widescreen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Calibri Light</vt:lpstr>
      <vt:lpstr>Century Gothic</vt:lpstr>
      <vt:lpstr>Comic Sans MS</vt:lpstr>
      <vt:lpstr>Office Theme</vt:lpstr>
      <vt:lpstr>More practise looking and drawing</vt:lpstr>
      <vt:lpstr>Objectives</vt:lpstr>
      <vt:lpstr>Compare these drawing techniques</vt:lpstr>
      <vt:lpstr>PowerPoint Presentation</vt:lpstr>
      <vt:lpstr>PowerPoint Presentation</vt:lpstr>
      <vt:lpstr>PowerPoint Presentation</vt:lpstr>
      <vt:lpstr>Which is the most challenging drawing?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Liane Thomas</dc:creator>
  <cp:lastModifiedBy>Liane Thomas</cp:lastModifiedBy>
  <cp:revision>13</cp:revision>
  <dcterms:created xsi:type="dcterms:W3CDTF">2020-06-24T10:34:22Z</dcterms:created>
  <dcterms:modified xsi:type="dcterms:W3CDTF">2020-06-24T12:05:01Z</dcterms:modified>
</cp:coreProperties>
</file>