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66"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4B5945-0B9F-437D-BAE3-F1B1C2C90DCE}"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350374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4B5945-0B9F-437D-BAE3-F1B1C2C90DCE}"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362980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4B5945-0B9F-437D-BAE3-F1B1C2C90DCE}"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348685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4B5945-0B9F-437D-BAE3-F1B1C2C90DCE}"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364407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B5945-0B9F-437D-BAE3-F1B1C2C90DCE}"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65763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4B5945-0B9F-437D-BAE3-F1B1C2C90DCE}"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73351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4B5945-0B9F-437D-BAE3-F1B1C2C90DCE}" type="datetimeFigureOut">
              <a:rPr lang="en-GB" smtClean="0"/>
              <a:t>23/06/2020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411973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4B5945-0B9F-437D-BAE3-F1B1C2C90DCE}" type="datetimeFigureOut">
              <a:rPr lang="en-GB" smtClean="0"/>
              <a:t>23/06/2020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257188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B5945-0B9F-437D-BAE3-F1B1C2C90DCE}" type="datetimeFigureOut">
              <a:rPr lang="en-GB" smtClean="0"/>
              <a:t>23/06/2020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1228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B5945-0B9F-437D-BAE3-F1B1C2C90DCE}"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359495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B5945-0B9F-437D-BAE3-F1B1C2C90DCE}"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7E28E-DBBF-4E19-BF86-73086DCF675D}" type="slidenum">
              <a:rPr lang="en-GB" smtClean="0"/>
              <a:t>‹#›</a:t>
            </a:fld>
            <a:endParaRPr lang="en-GB"/>
          </a:p>
        </p:txBody>
      </p:sp>
    </p:spTree>
    <p:extLst>
      <p:ext uri="{BB962C8B-B14F-4D97-AF65-F5344CB8AC3E}">
        <p14:creationId xmlns:p14="http://schemas.microsoft.com/office/powerpoint/2010/main" val="188682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B5945-0B9F-437D-BAE3-F1B1C2C90DCE}" type="datetimeFigureOut">
              <a:rPr lang="en-GB" smtClean="0"/>
              <a:t>23/06/2020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7E28E-DBBF-4E19-BF86-73086DCF675D}" type="slidenum">
              <a:rPr lang="en-GB" smtClean="0"/>
              <a:t>‹#›</a:t>
            </a:fld>
            <a:endParaRPr lang="en-GB"/>
          </a:p>
        </p:txBody>
      </p:sp>
    </p:spTree>
    <p:extLst>
      <p:ext uri="{BB962C8B-B14F-4D97-AF65-F5344CB8AC3E}">
        <p14:creationId xmlns:p14="http://schemas.microsoft.com/office/powerpoint/2010/main" val="193560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95" y="2967335"/>
            <a:ext cx="898002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are we looking at today?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46690"/>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8735"/>
            <a:ext cx="3584295" cy="26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8" y="424918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4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505" y="188640"/>
            <a:ext cx="824886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do you already know?</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518695" cy="239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3848" y="1271747"/>
            <a:ext cx="2664296" cy="461665"/>
          </a:xfrm>
          <a:prstGeom prst="rect">
            <a:avLst/>
          </a:prstGeom>
          <a:noFill/>
          <a:ln>
            <a:solidFill>
              <a:schemeClr val="accent1"/>
            </a:solidFill>
          </a:ln>
        </p:spPr>
        <p:txBody>
          <a:bodyPr wrap="square" rtlCol="0">
            <a:spAutoFit/>
          </a:bodyPr>
          <a:lstStyle/>
          <a:p>
            <a:r>
              <a:rPr lang="en-GB" sz="2400" dirty="0" smtClean="0"/>
              <a:t>What is this called?</a:t>
            </a:r>
            <a:endParaRPr lang="en-GB" sz="2400" dirty="0"/>
          </a:p>
        </p:txBody>
      </p:sp>
      <p:sp>
        <p:nvSpPr>
          <p:cNvPr id="4" name="TextBox 3"/>
          <p:cNvSpPr txBox="1"/>
          <p:nvPr/>
        </p:nvSpPr>
        <p:spPr>
          <a:xfrm>
            <a:off x="5174371" y="1922410"/>
            <a:ext cx="3600400" cy="830997"/>
          </a:xfrm>
          <a:prstGeom prst="rect">
            <a:avLst/>
          </a:prstGeom>
          <a:noFill/>
          <a:ln>
            <a:solidFill>
              <a:schemeClr val="accent1"/>
            </a:solidFill>
          </a:ln>
        </p:spPr>
        <p:txBody>
          <a:bodyPr wrap="square" rtlCol="0">
            <a:spAutoFit/>
          </a:bodyPr>
          <a:lstStyle/>
          <a:p>
            <a:r>
              <a:rPr lang="en-GB" sz="2400" dirty="0" smtClean="0"/>
              <a:t>Do you know why it is split into sections?</a:t>
            </a:r>
            <a:endParaRPr lang="en-GB" sz="2400" dirty="0"/>
          </a:p>
        </p:txBody>
      </p:sp>
      <p:sp>
        <p:nvSpPr>
          <p:cNvPr id="5" name="TextBox 4"/>
          <p:cNvSpPr txBox="1"/>
          <p:nvPr/>
        </p:nvSpPr>
        <p:spPr>
          <a:xfrm>
            <a:off x="3770215" y="2942405"/>
            <a:ext cx="2637989" cy="1200329"/>
          </a:xfrm>
          <a:prstGeom prst="rect">
            <a:avLst/>
          </a:prstGeom>
          <a:noFill/>
          <a:ln>
            <a:solidFill>
              <a:schemeClr val="accent1"/>
            </a:solidFill>
          </a:ln>
        </p:spPr>
        <p:txBody>
          <a:bodyPr wrap="square" rtlCol="0">
            <a:spAutoFit/>
          </a:bodyPr>
          <a:lstStyle/>
          <a:p>
            <a:r>
              <a:rPr lang="en-GB" sz="2400" dirty="0" smtClean="0"/>
              <a:t>Do you know the names of any nutrients?</a:t>
            </a:r>
            <a:endParaRPr lang="en-GB" sz="2400" dirty="0"/>
          </a:p>
        </p:txBody>
      </p:sp>
      <p:sp>
        <p:nvSpPr>
          <p:cNvPr id="6" name="TextBox 5"/>
          <p:cNvSpPr txBox="1"/>
          <p:nvPr/>
        </p:nvSpPr>
        <p:spPr>
          <a:xfrm>
            <a:off x="429720" y="4394844"/>
            <a:ext cx="4392488" cy="1200329"/>
          </a:xfrm>
          <a:prstGeom prst="rect">
            <a:avLst/>
          </a:prstGeom>
          <a:noFill/>
          <a:ln>
            <a:solidFill>
              <a:schemeClr val="tx2">
                <a:lumMod val="60000"/>
                <a:lumOff val="40000"/>
              </a:schemeClr>
            </a:solidFill>
          </a:ln>
        </p:spPr>
        <p:txBody>
          <a:bodyPr wrap="square" rtlCol="0">
            <a:spAutoFit/>
          </a:bodyPr>
          <a:lstStyle/>
          <a:p>
            <a:r>
              <a:rPr lang="en-GB" sz="2400" dirty="0" smtClean="0"/>
              <a:t>Can you describe the difference between macronutrients and micronutrients?</a:t>
            </a:r>
            <a:endParaRPr lang="en-GB" sz="2400" dirty="0"/>
          </a:p>
        </p:txBody>
      </p:sp>
      <p:sp>
        <p:nvSpPr>
          <p:cNvPr id="8" name="TextBox 7"/>
          <p:cNvSpPr txBox="1"/>
          <p:nvPr/>
        </p:nvSpPr>
        <p:spPr>
          <a:xfrm>
            <a:off x="5436096" y="4394843"/>
            <a:ext cx="3255270" cy="1200329"/>
          </a:xfrm>
          <a:prstGeom prst="rect">
            <a:avLst/>
          </a:prstGeom>
          <a:noFill/>
          <a:ln>
            <a:solidFill>
              <a:schemeClr val="tx2">
                <a:lumMod val="60000"/>
                <a:lumOff val="40000"/>
              </a:schemeClr>
            </a:solidFill>
          </a:ln>
        </p:spPr>
        <p:txBody>
          <a:bodyPr wrap="square" rtlCol="0">
            <a:spAutoFit/>
          </a:bodyPr>
          <a:lstStyle/>
          <a:p>
            <a:r>
              <a:rPr lang="en-GB" sz="2400" dirty="0" smtClean="0"/>
              <a:t>Can you name the two different types of vitamins?</a:t>
            </a:r>
            <a:endParaRPr lang="en-GB" sz="2400" dirty="0"/>
          </a:p>
        </p:txBody>
      </p:sp>
    </p:spTree>
    <p:extLst>
      <p:ext uri="{BB962C8B-B14F-4D97-AF65-F5344CB8AC3E}">
        <p14:creationId xmlns:p14="http://schemas.microsoft.com/office/powerpoint/2010/main" val="3249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56" y="620688"/>
            <a:ext cx="8066927" cy="566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72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332656"/>
            <a:ext cx="2304256" cy="369332"/>
          </a:xfrm>
          <a:prstGeom prst="rect">
            <a:avLst/>
          </a:prstGeom>
          <a:noFill/>
          <a:ln>
            <a:solidFill>
              <a:schemeClr val="accent1"/>
            </a:solidFill>
          </a:ln>
        </p:spPr>
        <p:txBody>
          <a:bodyPr wrap="square" rtlCol="0">
            <a:spAutoFit/>
          </a:bodyPr>
          <a:lstStyle/>
          <a:p>
            <a:r>
              <a:rPr lang="en-GB" dirty="0" smtClean="0"/>
              <a:t>Information </a:t>
            </a:r>
            <a:r>
              <a:rPr lang="en-GB" dirty="0" smtClean="0"/>
              <a:t>1</a:t>
            </a:r>
            <a:endParaRPr lang="en-GB" dirty="0"/>
          </a:p>
        </p:txBody>
      </p:sp>
      <p:sp>
        <p:nvSpPr>
          <p:cNvPr id="6" name="Rectangle 5"/>
          <p:cNvSpPr/>
          <p:nvPr/>
        </p:nvSpPr>
        <p:spPr>
          <a:xfrm>
            <a:off x="3051958" y="55657"/>
            <a:ext cx="4358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Carbohydrates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251520" y="1196752"/>
            <a:ext cx="5400600" cy="1200329"/>
          </a:xfrm>
          <a:prstGeom prst="rect">
            <a:avLst/>
          </a:prstGeom>
          <a:noFill/>
          <a:ln>
            <a:solidFill>
              <a:schemeClr val="accent1"/>
            </a:solidFill>
          </a:ln>
        </p:spPr>
        <p:txBody>
          <a:bodyPr wrap="square" rtlCol="0">
            <a:spAutoFit/>
          </a:bodyPr>
          <a:lstStyle/>
          <a:p>
            <a:r>
              <a:rPr lang="en-GB" dirty="0" smtClean="0"/>
              <a:t>Carbohydrates can be broken down into 2 main sections.</a:t>
            </a:r>
          </a:p>
          <a:p>
            <a:pPr marL="285750" indent="-285750">
              <a:buFont typeface="Arial" pitchFamily="34" charset="0"/>
              <a:buChar char="•"/>
            </a:pPr>
            <a:r>
              <a:rPr lang="en-GB" dirty="0" smtClean="0"/>
              <a:t>Complex carbohydrates</a:t>
            </a:r>
          </a:p>
          <a:p>
            <a:pPr marL="285750" indent="-285750">
              <a:buFont typeface="Arial" pitchFamily="34" charset="0"/>
              <a:buChar char="•"/>
            </a:pPr>
            <a:r>
              <a:rPr lang="en-GB" dirty="0" smtClean="0"/>
              <a:t>Simple carbohydrates.</a:t>
            </a:r>
          </a:p>
        </p:txBody>
      </p:sp>
      <p:sp>
        <p:nvSpPr>
          <p:cNvPr id="8" name="TextBox 7"/>
          <p:cNvSpPr txBox="1"/>
          <p:nvPr/>
        </p:nvSpPr>
        <p:spPr>
          <a:xfrm>
            <a:off x="215516" y="2564904"/>
            <a:ext cx="5472608" cy="1200329"/>
          </a:xfrm>
          <a:prstGeom prst="rect">
            <a:avLst/>
          </a:prstGeom>
          <a:noFill/>
          <a:ln>
            <a:solidFill>
              <a:schemeClr val="accent1"/>
            </a:solidFill>
          </a:ln>
        </p:spPr>
        <p:txBody>
          <a:bodyPr wrap="square" rtlCol="0">
            <a:spAutoFit/>
          </a:bodyPr>
          <a:lstStyle/>
          <a:p>
            <a:r>
              <a:rPr lang="en-GB" dirty="0" smtClean="0"/>
              <a:t> Complex carbohydrates contain starch are found in a number of foods.  If you look at the eat well plate, you will find that most starchy foods are in the yellow section.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01" y="3869659"/>
            <a:ext cx="2166107" cy="129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55776" y="3869659"/>
            <a:ext cx="3096344" cy="1200329"/>
          </a:xfrm>
          <a:prstGeom prst="rect">
            <a:avLst/>
          </a:prstGeom>
          <a:noFill/>
          <a:ln>
            <a:solidFill>
              <a:schemeClr val="accent1"/>
            </a:solidFill>
          </a:ln>
        </p:spPr>
        <p:txBody>
          <a:bodyPr wrap="square" rtlCol="0">
            <a:spAutoFit/>
          </a:bodyPr>
          <a:lstStyle/>
          <a:p>
            <a:r>
              <a:rPr lang="en-GB" dirty="0" smtClean="0"/>
              <a:t>Athletes, such as </a:t>
            </a:r>
            <a:r>
              <a:rPr lang="en-GB" dirty="0" err="1" smtClean="0"/>
              <a:t>Usain</a:t>
            </a:r>
            <a:r>
              <a:rPr lang="en-GB" dirty="0" smtClean="0"/>
              <a:t> Bolt, eat many starchy foods.  This is because starchy foods slowly release energy into our bodies.  </a:t>
            </a:r>
            <a:endParaRPr lang="en-GB" dirty="0"/>
          </a:p>
        </p:txBody>
      </p:sp>
      <p:sp>
        <p:nvSpPr>
          <p:cNvPr id="10" name="Rectangle 9"/>
          <p:cNvSpPr/>
          <p:nvPr/>
        </p:nvSpPr>
        <p:spPr>
          <a:xfrm>
            <a:off x="215516" y="5255062"/>
            <a:ext cx="5472608" cy="1477328"/>
          </a:xfrm>
          <a:prstGeom prst="rect">
            <a:avLst/>
          </a:prstGeom>
          <a:ln>
            <a:solidFill>
              <a:schemeClr val="accent1"/>
            </a:solidFill>
          </a:ln>
        </p:spPr>
        <p:txBody>
          <a:bodyPr wrap="square">
            <a:spAutoFit/>
          </a:bodyPr>
          <a:lstStyle/>
          <a:p>
            <a:r>
              <a:rPr lang="en-GB" dirty="0"/>
              <a:t>Wholegrain varieties of starchy foods, and potatoes – particularly when eaten with their skins on – are good sources of fibre. Fibre can help to keep our bowels healthy and can help us to feel full, which means we are less likely to eat too </a:t>
            </a:r>
            <a:r>
              <a:rPr lang="en-GB" dirty="0" smtClean="0"/>
              <a:t>much.</a:t>
            </a:r>
            <a:endParaRPr lang="en-GB" dirty="0"/>
          </a:p>
        </p:txBody>
      </p:sp>
      <p:sp>
        <p:nvSpPr>
          <p:cNvPr id="11" name="TextBox 10"/>
          <p:cNvSpPr txBox="1"/>
          <p:nvPr/>
        </p:nvSpPr>
        <p:spPr>
          <a:xfrm>
            <a:off x="5796136" y="1196752"/>
            <a:ext cx="3168352" cy="1754326"/>
          </a:xfrm>
          <a:prstGeom prst="rect">
            <a:avLst/>
          </a:prstGeom>
          <a:noFill/>
          <a:ln>
            <a:solidFill>
              <a:schemeClr val="accent1"/>
            </a:solidFill>
          </a:ln>
        </p:spPr>
        <p:txBody>
          <a:bodyPr wrap="square" rtlCol="0">
            <a:spAutoFit/>
          </a:bodyPr>
          <a:lstStyle/>
          <a:p>
            <a:r>
              <a:rPr lang="en-GB" dirty="0" smtClean="0"/>
              <a:t>Simple carbohydrates are also called sugars.  They have no real nutritional value.  They release energy into the body quickly as they are broken down rapidly.  </a:t>
            </a:r>
            <a:endParaRPr lang="en-GB" dirty="0"/>
          </a:p>
        </p:txBody>
      </p:sp>
      <p:sp>
        <p:nvSpPr>
          <p:cNvPr id="12" name="TextBox 11"/>
          <p:cNvSpPr txBox="1"/>
          <p:nvPr/>
        </p:nvSpPr>
        <p:spPr>
          <a:xfrm>
            <a:off x="5796136" y="3165068"/>
            <a:ext cx="3168352" cy="923330"/>
          </a:xfrm>
          <a:prstGeom prst="rect">
            <a:avLst/>
          </a:prstGeom>
          <a:noFill/>
          <a:ln>
            <a:solidFill>
              <a:schemeClr val="accent1"/>
            </a:solidFill>
          </a:ln>
        </p:spPr>
        <p:txBody>
          <a:bodyPr wrap="square" rtlCol="0">
            <a:spAutoFit/>
          </a:bodyPr>
          <a:lstStyle/>
          <a:p>
            <a:r>
              <a:rPr lang="en-GB" dirty="0" smtClean="0"/>
              <a:t>Eating too many simple carbohydrates can cause tooth decay and weight gain.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0" y="4197206"/>
            <a:ext cx="2534903" cy="297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77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7163"/>
            <a:ext cx="2376264" cy="369332"/>
          </a:xfrm>
          <a:prstGeom prst="rect">
            <a:avLst/>
          </a:prstGeom>
          <a:noFill/>
          <a:ln>
            <a:solidFill>
              <a:schemeClr val="accent1"/>
            </a:solidFill>
          </a:ln>
        </p:spPr>
        <p:txBody>
          <a:bodyPr wrap="square" rtlCol="0">
            <a:spAutoFit/>
          </a:bodyPr>
          <a:lstStyle/>
          <a:p>
            <a:r>
              <a:rPr lang="en-GB" dirty="0" smtClean="0"/>
              <a:t>Information </a:t>
            </a:r>
            <a:r>
              <a:rPr lang="en-GB" dirty="0" smtClean="0"/>
              <a:t>2</a:t>
            </a:r>
            <a:endParaRPr lang="en-GB" dirty="0"/>
          </a:p>
        </p:txBody>
      </p:sp>
      <p:sp>
        <p:nvSpPr>
          <p:cNvPr id="3" name="Rectangle 2"/>
          <p:cNvSpPr/>
          <p:nvPr/>
        </p:nvSpPr>
        <p:spPr>
          <a:xfrm>
            <a:off x="2555777" y="14290"/>
            <a:ext cx="233975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rotein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79511" y="937620"/>
            <a:ext cx="4569953" cy="1200329"/>
          </a:xfrm>
          <a:prstGeom prst="rect">
            <a:avLst/>
          </a:prstGeom>
          <a:noFill/>
          <a:ln>
            <a:solidFill>
              <a:schemeClr val="accent1"/>
            </a:solidFill>
          </a:ln>
        </p:spPr>
        <p:txBody>
          <a:bodyPr wrap="square" rtlCol="0">
            <a:spAutoFit/>
          </a:bodyPr>
          <a:lstStyle/>
          <a:p>
            <a:r>
              <a:rPr lang="en-GB" dirty="0" smtClean="0"/>
              <a:t>Protein is needed to build, repair and maintain the </a:t>
            </a:r>
            <a:r>
              <a:rPr lang="en-GB" dirty="0"/>
              <a:t>body tissues. Your muscles, your organs, and your immune system are made up mostly of protein</a:t>
            </a:r>
          </a:p>
        </p:txBody>
      </p:sp>
      <p:sp>
        <p:nvSpPr>
          <p:cNvPr id="5" name="Rectangle 4"/>
          <p:cNvSpPr/>
          <p:nvPr/>
        </p:nvSpPr>
        <p:spPr>
          <a:xfrm>
            <a:off x="179512" y="2276872"/>
            <a:ext cx="4572000" cy="1754326"/>
          </a:xfrm>
          <a:prstGeom prst="rect">
            <a:avLst/>
          </a:prstGeom>
          <a:ln>
            <a:solidFill>
              <a:schemeClr val="accent1"/>
            </a:solidFill>
          </a:ln>
        </p:spPr>
        <p:txBody>
          <a:bodyPr>
            <a:spAutoFit/>
          </a:bodyPr>
          <a:lstStyle/>
          <a:p>
            <a:r>
              <a:rPr lang="en-GB" dirty="0"/>
              <a:t>Your body uses the protein you eat to make lots of specialized protein molecules that have specific jobs. For instance, your body uses protein to make </a:t>
            </a:r>
            <a:r>
              <a:rPr lang="en-GB" dirty="0" err="1"/>
              <a:t>hemoglobin</a:t>
            </a:r>
            <a:r>
              <a:rPr lang="en-GB" dirty="0"/>
              <a:t> (say: </a:t>
            </a:r>
            <a:r>
              <a:rPr lang="en-GB" dirty="0" err="1"/>
              <a:t>hee</a:t>
            </a:r>
            <a:r>
              <a:rPr lang="en-GB" dirty="0"/>
              <a:t>-</a:t>
            </a:r>
            <a:r>
              <a:rPr lang="en-GB" dirty="0" err="1"/>
              <a:t>muh</a:t>
            </a:r>
            <a:r>
              <a:rPr lang="en-GB" dirty="0"/>
              <a:t>-glow-bin), the part of red blood cells that carries oxygen to every part of your body.</a:t>
            </a:r>
          </a:p>
        </p:txBody>
      </p:sp>
      <p:sp>
        <p:nvSpPr>
          <p:cNvPr id="6" name="Rectangle 5"/>
          <p:cNvSpPr/>
          <p:nvPr/>
        </p:nvSpPr>
        <p:spPr>
          <a:xfrm>
            <a:off x="177465" y="4293096"/>
            <a:ext cx="4572000" cy="2308324"/>
          </a:xfrm>
          <a:prstGeom prst="rect">
            <a:avLst/>
          </a:prstGeom>
          <a:ln>
            <a:solidFill>
              <a:schemeClr val="accent1"/>
            </a:solidFill>
          </a:ln>
        </p:spPr>
        <p:txBody>
          <a:bodyPr>
            <a:spAutoFit/>
          </a:bodyPr>
          <a:lstStyle/>
          <a:p>
            <a:r>
              <a:rPr lang="en-GB" dirty="0"/>
              <a:t>When you eat foods that contain protein, the digestive juices in your stomach and intestine go to work. They break down the protein in food into basic units, called amino acids (say uh-</a:t>
            </a:r>
            <a:r>
              <a:rPr lang="en-GB" dirty="0" err="1"/>
              <a:t>mee</a:t>
            </a:r>
            <a:r>
              <a:rPr lang="en-GB" dirty="0"/>
              <a:t>-no a-</a:t>
            </a:r>
            <a:r>
              <a:rPr lang="en-GB" dirty="0" err="1"/>
              <a:t>sids</a:t>
            </a:r>
            <a:r>
              <a:rPr lang="en-GB" dirty="0"/>
              <a:t>). The amino acids then can be reused to make the proteins your body needs to maintain muscles, bones, blood, and body organs.</a:t>
            </a:r>
          </a:p>
        </p:txBody>
      </p:sp>
      <p:sp>
        <p:nvSpPr>
          <p:cNvPr id="7" name="Rectangle 6"/>
          <p:cNvSpPr/>
          <p:nvPr/>
        </p:nvSpPr>
        <p:spPr>
          <a:xfrm>
            <a:off x="5021666" y="189656"/>
            <a:ext cx="3932908" cy="1477328"/>
          </a:xfrm>
          <a:prstGeom prst="rect">
            <a:avLst/>
          </a:prstGeom>
          <a:ln w="63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There are 22 </a:t>
            </a:r>
            <a:r>
              <a:rPr lang="en-GB" dirty="0"/>
              <a:t>amino acids, your body can make 13 of them without you ever thinking about it. Your body can't make the other nine amino acids, but you can get them by eating protein-rich foods. </a:t>
            </a:r>
          </a:p>
        </p:txBody>
      </p:sp>
      <p:sp>
        <p:nvSpPr>
          <p:cNvPr id="8" name="Rectangle 7"/>
          <p:cNvSpPr/>
          <p:nvPr/>
        </p:nvSpPr>
        <p:spPr>
          <a:xfrm>
            <a:off x="4994135" y="1872842"/>
            <a:ext cx="3960440" cy="1200329"/>
          </a:xfrm>
          <a:prstGeom prst="rect">
            <a:avLst/>
          </a:prstGeom>
          <a:ln>
            <a:solidFill>
              <a:schemeClr val="accent1"/>
            </a:solidFill>
          </a:ln>
        </p:spPr>
        <p:txBody>
          <a:bodyPr wrap="square">
            <a:spAutoFit/>
          </a:bodyPr>
          <a:lstStyle/>
          <a:p>
            <a:r>
              <a:rPr lang="en-GB" dirty="0"/>
              <a:t>Protein from animal sources, such as meat and milk, is called complete, </a:t>
            </a:r>
            <a:r>
              <a:rPr lang="en-GB" dirty="0" smtClean="0"/>
              <a:t>(HBV)because </a:t>
            </a:r>
            <a:r>
              <a:rPr lang="en-GB" dirty="0"/>
              <a:t>it contains all nine of the essential amino acids</a:t>
            </a:r>
          </a:p>
        </p:txBody>
      </p:sp>
      <p:sp>
        <p:nvSpPr>
          <p:cNvPr id="9" name="Rectangle 8"/>
          <p:cNvSpPr/>
          <p:nvPr/>
        </p:nvSpPr>
        <p:spPr>
          <a:xfrm>
            <a:off x="5021667" y="3176947"/>
            <a:ext cx="3932908" cy="923330"/>
          </a:xfrm>
          <a:prstGeom prst="rect">
            <a:avLst/>
          </a:prstGeom>
          <a:ln>
            <a:solidFill>
              <a:schemeClr val="accent1"/>
            </a:solidFill>
          </a:ln>
        </p:spPr>
        <p:txBody>
          <a:bodyPr wrap="square">
            <a:spAutoFit/>
          </a:bodyPr>
          <a:lstStyle/>
          <a:p>
            <a:r>
              <a:rPr lang="en-GB" dirty="0"/>
              <a:t>Most vegetable protein is considered </a:t>
            </a:r>
            <a:r>
              <a:rPr lang="en-GB" dirty="0" smtClean="0"/>
              <a:t>incomplete (LBV) </a:t>
            </a:r>
            <a:r>
              <a:rPr lang="en-GB" dirty="0"/>
              <a:t>because it lacks one or more of the essential amino </a:t>
            </a:r>
            <a:r>
              <a:rPr lang="en-GB" dirty="0" smtClean="0"/>
              <a:t>acids.</a:t>
            </a:r>
            <a:endParaRPr lang="en-GB" dirty="0"/>
          </a:p>
        </p:txBody>
      </p:sp>
      <p:sp>
        <p:nvSpPr>
          <p:cNvPr id="10" name="Rectangle 9"/>
          <p:cNvSpPr/>
          <p:nvPr/>
        </p:nvSpPr>
        <p:spPr>
          <a:xfrm>
            <a:off x="5021665" y="4293096"/>
            <a:ext cx="3932909" cy="1200329"/>
          </a:xfrm>
          <a:prstGeom prst="rect">
            <a:avLst/>
          </a:prstGeom>
          <a:ln>
            <a:solidFill>
              <a:schemeClr val="accent1"/>
            </a:solidFill>
          </a:ln>
        </p:spPr>
        <p:txBody>
          <a:bodyPr wrap="square">
            <a:spAutoFit/>
          </a:bodyPr>
          <a:lstStyle/>
          <a:p>
            <a:r>
              <a:rPr lang="en-GB" dirty="0"/>
              <a:t>But people who eat a vegetarian diet can still get all their essential amino acids by eating a wide variety of protein-rich vegetable foods.</a:t>
            </a:r>
          </a:p>
        </p:txBody>
      </p:sp>
      <p:sp>
        <p:nvSpPr>
          <p:cNvPr id="11" name="TextBox 10"/>
          <p:cNvSpPr txBox="1"/>
          <p:nvPr/>
        </p:nvSpPr>
        <p:spPr>
          <a:xfrm>
            <a:off x="4984860" y="5610240"/>
            <a:ext cx="3969714" cy="923330"/>
          </a:xfrm>
          <a:prstGeom prst="rect">
            <a:avLst/>
          </a:prstGeom>
          <a:noFill/>
          <a:ln>
            <a:solidFill>
              <a:schemeClr val="tx2">
                <a:lumMod val="60000"/>
                <a:lumOff val="40000"/>
              </a:schemeClr>
            </a:solidFill>
          </a:ln>
        </p:spPr>
        <p:txBody>
          <a:bodyPr wrap="square" rtlCol="0">
            <a:spAutoFit/>
          </a:bodyPr>
          <a:lstStyle/>
          <a:p>
            <a:r>
              <a:rPr lang="en-GB" b="1" dirty="0" smtClean="0"/>
              <a:t>Research</a:t>
            </a:r>
            <a:r>
              <a:rPr lang="en-GB" dirty="0"/>
              <a:t>:</a:t>
            </a:r>
            <a:r>
              <a:rPr lang="en-GB" dirty="0" smtClean="0"/>
              <a:t>  </a:t>
            </a:r>
          </a:p>
          <a:p>
            <a:pPr marL="285750" indent="-285750">
              <a:buFont typeface="Arial" panose="020B0604020202020204" pitchFamily="34" charset="0"/>
              <a:buChar char="•"/>
            </a:pPr>
            <a:r>
              <a:rPr lang="en-GB" dirty="0" smtClean="0"/>
              <a:t>What does HBV and LBV stand for?</a:t>
            </a:r>
          </a:p>
          <a:p>
            <a:pPr marL="285750" indent="-285750">
              <a:buFont typeface="Arial" panose="020B0604020202020204" pitchFamily="34" charset="0"/>
              <a:buChar char="•"/>
            </a:pPr>
            <a:r>
              <a:rPr lang="en-GB" dirty="0" smtClean="0"/>
              <a:t>What is protein complementation?</a:t>
            </a:r>
            <a:endParaRPr lang="en-GB" dirty="0"/>
          </a:p>
        </p:txBody>
      </p:sp>
    </p:spTree>
    <p:extLst>
      <p:ext uri="{BB962C8B-B14F-4D97-AF65-F5344CB8AC3E}">
        <p14:creationId xmlns:p14="http://schemas.microsoft.com/office/powerpoint/2010/main" val="179008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2664296" cy="369332"/>
          </a:xfrm>
          <a:prstGeom prst="rect">
            <a:avLst/>
          </a:prstGeom>
          <a:noFill/>
          <a:ln>
            <a:solidFill>
              <a:schemeClr val="accent1"/>
            </a:solidFill>
          </a:ln>
        </p:spPr>
        <p:txBody>
          <a:bodyPr wrap="square" rtlCol="0">
            <a:spAutoFit/>
          </a:bodyPr>
          <a:lstStyle/>
          <a:p>
            <a:r>
              <a:rPr lang="en-GB" dirty="0" smtClean="0"/>
              <a:t>Information </a:t>
            </a:r>
            <a:r>
              <a:rPr lang="en-GB" dirty="0" smtClean="0"/>
              <a:t>3</a:t>
            </a:r>
            <a:endParaRPr lang="en-GB" dirty="0"/>
          </a:p>
        </p:txBody>
      </p:sp>
      <p:sp>
        <p:nvSpPr>
          <p:cNvPr id="3" name="Rectangle 2"/>
          <p:cNvSpPr/>
          <p:nvPr/>
        </p:nvSpPr>
        <p:spPr>
          <a:xfrm>
            <a:off x="2843808" y="96307"/>
            <a:ext cx="10586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07504" y="1065780"/>
            <a:ext cx="4572000" cy="1754326"/>
          </a:xfrm>
          <a:prstGeom prst="rect">
            <a:avLst/>
          </a:prstGeom>
          <a:ln>
            <a:solidFill>
              <a:schemeClr val="accent1"/>
            </a:solidFill>
          </a:ln>
        </p:spPr>
        <p:txBody>
          <a:bodyPr>
            <a:spAutoFit/>
          </a:bodyPr>
          <a:lstStyle/>
          <a:p>
            <a:r>
              <a:rPr lang="en-GB" dirty="0"/>
              <a:t>The name — fat — may make it sound like something you shouldn't eat. But fat is an important part of a healthy diet. And little kids, especially, need a certain amount of fat in their diets so the brain and nervous system develop correctly</a:t>
            </a:r>
          </a:p>
        </p:txBody>
      </p:sp>
      <p:sp>
        <p:nvSpPr>
          <p:cNvPr id="5" name="Rectangle 4"/>
          <p:cNvSpPr/>
          <p:nvPr/>
        </p:nvSpPr>
        <p:spPr>
          <a:xfrm>
            <a:off x="113018" y="2996952"/>
            <a:ext cx="4572000" cy="1200329"/>
          </a:xfrm>
          <a:prstGeom prst="rect">
            <a:avLst/>
          </a:prstGeom>
          <a:ln>
            <a:solidFill>
              <a:schemeClr val="accent1"/>
            </a:solidFill>
          </a:ln>
        </p:spPr>
        <p:txBody>
          <a:bodyPr>
            <a:spAutoFit/>
          </a:bodyPr>
          <a:lstStyle/>
          <a:p>
            <a:r>
              <a:rPr lang="en-GB" b="1" dirty="0"/>
              <a:t>Unsaturated fats</a:t>
            </a:r>
            <a:r>
              <a:rPr lang="en-GB" dirty="0"/>
              <a:t>: These are found in plant foods and fish. These may be good for heart health. The best of the unsaturated fats are found in olive oil, peanut oil</a:t>
            </a:r>
            <a:r>
              <a:rPr lang="en-GB" dirty="0" smtClean="0"/>
              <a:t>, </a:t>
            </a:r>
            <a:r>
              <a:rPr lang="en-GB" dirty="0"/>
              <a:t>tuna, and salmon</a:t>
            </a:r>
          </a:p>
        </p:txBody>
      </p:sp>
      <p:sp>
        <p:nvSpPr>
          <p:cNvPr id="6" name="Rectangle 5"/>
          <p:cNvSpPr/>
          <p:nvPr/>
        </p:nvSpPr>
        <p:spPr>
          <a:xfrm>
            <a:off x="86999" y="4365104"/>
            <a:ext cx="4572000" cy="1754326"/>
          </a:xfrm>
          <a:prstGeom prst="rect">
            <a:avLst/>
          </a:prstGeom>
          <a:ln>
            <a:solidFill>
              <a:schemeClr val="accent1"/>
            </a:solidFill>
          </a:ln>
        </p:spPr>
        <p:txBody>
          <a:bodyPr>
            <a:spAutoFit/>
          </a:bodyPr>
          <a:lstStyle/>
          <a:p>
            <a:r>
              <a:rPr lang="en-GB" b="1" dirty="0"/>
              <a:t>Saturated fats: </a:t>
            </a:r>
            <a:r>
              <a:rPr lang="en-GB" dirty="0"/>
              <a:t>These fats are found in meat and other animal products, such as butter, cheese, and all milk except </a:t>
            </a:r>
            <a:r>
              <a:rPr lang="en-GB" dirty="0" smtClean="0"/>
              <a:t>skimmed. Eating </a:t>
            </a:r>
            <a:r>
              <a:rPr lang="en-GB" dirty="0"/>
              <a:t>too much saturated fat can raise blood cholesterol levels and increase the risk of heart disease.</a:t>
            </a:r>
          </a:p>
        </p:txBody>
      </p:sp>
      <p:sp>
        <p:nvSpPr>
          <p:cNvPr id="7" name="Rectangle 6"/>
          <p:cNvSpPr/>
          <p:nvPr/>
        </p:nvSpPr>
        <p:spPr>
          <a:xfrm>
            <a:off x="4932040" y="1033104"/>
            <a:ext cx="3960440" cy="1754326"/>
          </a:xfrm>
          <a:prstGeom prst="rect">
            <a:avLst/>
          </a:prstGeom>
          <a:ln>
            <a:solidFill>
              <a:schemeClr val="accent1"/>
            </a:solidFill>
          </a:ln>
        </p:spPr>
        <p:txBody>
          <a:bodyPr wrap="square">
            <a:spAutoFit/>
          </a:bodyPr>
          <a:lstStyle/>
          <a:p>
            <a:r>
              <a:rPr lang="en-GB" dirty="0"/>
              <a:t>Dietary fat helps a </a:t>
            </a:r>
            <a:r>
              <a:rPr lang="en-GB" dirty="0" smtClean="0"/>
              <a:t>child’s</a:t>
            </a:r>
            <a:r>
              <a:rPr lang="en-GB" dirty="0" smtClean="0"/>
              <a:t> </a:t>
            </a:r>
            <a:r>
              <a:rPr lang="en-GB" dirty="0"/>
              <a:t>body grow and develop like it should. Fats fuel the body and help absorb some vitamins. They also are the building blocks of hormones and they insulate nervous system tissue in the body.</a:t>
            </a:r>
          </a:p>
        </p:txBody>
      </p:sp>
      <p:sp>
        <p:nvSpPr>
          <p:cNvPr id="8" name="TextBox 7"/>
          <p:cNvSpPr txBox="1"/>
          <p:nvPr/>
        </p:nvSpPr>
        <p:spPr>
          <a:xfrm>
            <a:off x="4932040" y="3574527"/>
            <a:ext cx="3960440" cy="2585323"/>
          </a:xfrm>
          <a:prstGeom prst="rect">
            <a:avLst/>
          </a:prstGeom>
          <a:noFill/>
          <a:ln>
            <a:solidFill>
              <a:schemeClr val="tx2">
                <a:lumMod val="60000"/>
                <a:lumOff val="40000"/>
              </a:schemeClr>
            </a:solidFill>
          </a:ln>
        </p:spPr>
        <p:txBody>
          <a:bodyPr wrap="square" rtlCol="0">
            <a:spAutoFit/>
          </a:bodyPr>
          <a:lstStyle/>
          <a:p>
            <a:r>
              <a:rPr lang="en-GB" b="1" dirty="0" smtClean="0"/>
              <a:t>Carbohydrate,</a:t>
            </a:r>
            <a:r>
              <a:rPr lang="en-GB" dirty="0" smtClean="0"/>
              <a:t> </a:t>
            </a:r>
            <a:r>
              <a:rPr lang="en-GB" b="1" dirty="0" smtClean="0"/>
              <a:t>protein</a:t>
            </a:r>
            <a:r>
              <a:rPr lang="en-GB" dirty="0" smtClean="0"/>
              <a:t> and</a:t>
            </a:r>
            <a:r>
              <a:rPr lang="en-GB" b="1" dirty="0" smtClean="0"/>
              <a:t> fat </a:t>
            </a:r>
            <a:r>
              <a:rPr lang="en-GB" dirty="0" smtClean="0"/>
              <a:t>are know as </a:t>
            </a:r>
            <a:r>
              <a:rPr lang="en-GB" b="1" dirty="0" smtClean="0"/>
              <a:t>macronutrients.</a:t>
            </a:r>
          </a:p>
          <a:p>
            <a:endParaRPr lang="en-GB" dirty="0" smtClean="0"/>
          </a:p>
          <a:p>
            <a:r>
              <a:rPr lang="en-GB" dirty="0"/>
              <a:t>The term </a:t>
            </a:r>
            <a:r>
              <a:rPr lang="en-GB" b="1" dirty="0"/>
              <a:t>macronutrient</a:t>
            </a:r>
            <a:r>
              <a:rPr lang="en-GB" dirty="0"/>
              <a:t> simply means that the nutrient is needed in large quantities for normal growth and development. </a:t>
            </a:r>
            <a:r>
              <a:rPr lang="en-GB" b="1" dirty="0"/>
              <a:t>Macronutrients</a:t>
            </a:r>
            <a:r>
              <a:rPr lang="en-GB" dirty="0"/>
              <a:t> are the body's source of calories, or energy to fuel life processes.</a:t>
            </a:r>
            <a:endParaRPr lang="en-GB" dirty="0"/>
          </a:p>
        </p:txBody>
      </p:sp>
      <p:sp>
        <p:nvSpPr>
          <p:cNvPr id="10" name="TextBox 9"/>
          <p:cNvSpPr txBox="1"/>
          <p:nvPr/>
        </p:nvSpPr>
        <p:spPr>
          <a:xfrm>
            <a:off x="5076056" y="2996952"/>
            <a:ext cx="3672408" cy="461665"/>
          </a:xfrm>
          <a:prstGeom prst="rect">
            <a:avLst/>
          </a:prstGeom>
          <a:noFill/>
        </p:spPr>
        <p:txBody>
          <a:bodyPr wrap="square" rtlCol="0">
            <a:spAutoFit/>
          </a:bodyPr>
          <a:lstStyle/>
          <a:p>
            <a:pPr algn="ctr"/>
            <a:r>
              <a:rPr lang="en-GB" sz="2400" b="1" dirty="0" smtClean="0"/>
              <a:t>Macronutrients</a:t>
            </a:r>
            <a:endParaRPr lang="en-GB" sz="2400" b="1" dirty="0"/>
          </a:p>
        </p:txBody>
      </p:sp>
    </p:spTree>
    <p:extLst>
      <p:ext uri="{BB962C8B-B14F-4D97-AF65-F5344CB8AC3E}">
        <p14:creationId xmlns:p14="http://schemas.microsoft.com/office/powerpoint/2010/main" val="103515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2232248" cy="369332"/>
          </a:xfrm>
          <a:prstGeom prst="rect">
            <a:avLst/>
          </a:prstGeom>
          <a:noFill/>
          <a:ln>
            <a:solidFill>
              <a:schemeClr val="accent1"/>
            </a:solidFill>
          </a:ln>
        </p:spPr>
        <p:txBody>
          <a:bodyPr wrap="square" rtlCol="0">
            <a:spAutoFit/>
          </a:bodyPr>
          <a:lstStyle/>
          <a:p>
            <a:r>
              <a:rPr lang="en-GB" dirty="0" smtClean="0"/>
              <a:t>Information </a:t>
            </a:r>
            <a:r>
              <a:rPr lang="en-GB" dirty="0" smtClean="0"/>
              <a:t>4</a:t>
            </a:r>
            <a:endParaRPr lang="en-GB" dirty="0"/>
          </a:p>
        </p:txBody>
      </p:sp>
      <p:sp>
        <p:nvSpPr>
          <p:cNvPr id="3" name="Rectangle 2"/>
          <p:cNvSpPr/>
          <p:nvPr/>
        </p:nvSpPr>
        <p:spPr>
          <a:xfrm>
            <a:off x="2790808" y="96307"/>
            <a:ext cx="224862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Vitamins</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69776" y="2268529"/>
            <a:ext cx="4572000" cy="1231106"/>
          </a:xfrm>
          <a:prstGeom prst="rect">
            <a:avLst/>
          </a:prstGeom>
          <a:ln>
            <a:solidFill>
              <a:schemeClr val="accent1"/>
            </a:solidFill>
          </a:ln>
        </p:spPr>
        <p:txBody>
          <a:bodyPr>
            <a:spAutoFit/>
          </a:bodyPr>
          <a:lstStyle/>
          <a:p>
            <a:r>
              <a:rPr lang="en-GB" dirty="0"/>
              <a:t>Fa</a:t>
            </a:r>
            <a:r>
              <a:rPr lang="en-GB" sz="1400" dirty="0"/>
              <a:t>t-soluble vitamins are happy to stay stored in your body for awhile — some stay for a few days, some for up to 6 months! Then, when it's time for them to be used, special carriers in your body take them to where they're needed. Vitamins A, D, E, and K are all fat-soluble vitamins.</a:t>
            </a:r>
          </a:p>
        </p:txBody>
      </p:sp>
      <p:sp>
        <p:nvSpPr>
          <p:cNvPr id="6" name="Rectangle 5"/>
          <p:cNvSpPr/>
          <p:nvPr/>
        </p:nvSpPr>
        <p:spPr>
          <a:xfrm>
            <a:off x="284165" y="3699609"/>
            <a:ext cx="4572000" cy="1169551"/>
          </a:xfrm>
          <a:prstGeom prst="rect">
            <a:avLst/>
          </a:prstGeom>
          <a:ln>
            <a:solidFill>
              <a:schemeClr val="accent1"/>
            </a:solidFill>
          </a:ln>
        </p:spPr>
        <p:txBody>
          <a:bodyPr>
            <a:spAutoFit/>
          </a:bodyPr>
          <a:lstStyle/>
          <a:p>
            <a:r>
              <a:rPr lang="en-GB" sz="1400" dirty="0"/>
              <a:t>Water-soluble vitamins are different. When you eat foods that have water-soluble vitamins, the vitamins don't get stored as much in your body. Instead, they travel through your bloodstream. Whatever your body doesn't use comes out when you urinate </a:t>
            </a:r>
          </a:p>
        </p:txBody>
      </p:sp>
      <p:sp>
        <p:nvSpPr>
          <p:cNvPr id="7" name="Rectangle 6"/>
          <p:cNvSpPr/>
          <p:nvPr/>
        </p:nvSpPr>
        <p:spPr>
          <a:xfrm>
            <a:off x="315857" y="5102523"/>
            <a:ext cx="4572000" cy="738664"/>
          </a:xfrm>
          <a:prstGeom prst="rect">
            <a:avLst/>
          </a:prstGeom>
          <a:ln>
            <a:solidFill>
              <a:schemeClr val="accent1"/>
            </a:solidFill>
          </a:ln>
        </p:spPr>
        <p:txBody>
          <a:bodyPr wrap="square">
            <a:spAutoFit/>
          </a:bodyPr>
          <a:lstStyle/>
          <a:p>
            <a:r>
              <a:rPr lang="en-GB" sz="1400" dirty="0"/>
              <a:t>Vitamin A helps you see in </a:t>
            </a:r>
            <a:r>
              <a:rPr lang="en-GB" sz="1400" dirty="0" smtClean="0"/>
              <a:t>colour</a:t>
            </a:r>
            <a:r>
              <a:rPr lang="en-GB" sz="1400" dirty="0"/>
              <a:t>, too, from the brightest yellow to the darkest purple. In addition, it helps your body fight infections by boosting your immune system.</a:t>
            </a:r>
          </a:p>
        </p:txBody>
      </p:sp>
      <p:sp>
        <p:nvSpPr>
          <p:cNvPr id="8" name="Rectangle 7"/>
          <p:cNvSpPr/>
          <p:nvPr/>
        </p:nvSpPr>
        <p:spPr>
          <a:xfrm>
            <a:off x="5039437" y="668091"/>
            <a:ext cx="3874110" cy="1600438"/>
          </a:xfrm>
          <a:prstGeom prst="rect">
            <a:avLst/>
          </a:prstGeom>
          <a:ln>
            <a:solidFill>
              <a:schemeClr val="accent1"/>
            </a:solidFill>
          </a:ln>
        </p:spPr>
        <p:txBody>
          <a:bodyPr wrap="square">
            <a:spAutoFit/>
          </a:bodyPr>
          <a:lstStyle/>
          <a:p>
            <a:r>
              <a:rPr lang="en-GB" sz="1400" dirty="0"/>
              <a:t>Which foods are rich in vitamin A?</a:t>
            </a:r>
          </a:p>
          <a:p>
            <a:r>
              <a:rPr lang="en-GB" sz="1400" dirty="0"/>
              <a:t>•milk fortified with vitamin A</a:t>
            </a:r>
          </a:p>
          <a:p>
            <a:r>
              <a:rPr lang="en-GB" sz="1400" dirty="0"/>
              <a:t>•liver</a:t>
            </a:r>
          </a:p>
          <a:p>
            <a:r>
              <a:rPr lang="en-GB" sz="1400" dirty="0"/>
              <a:t>•orange fruits and vegetables (like cantaloupe, carrots, sweet potatoes)</a:t>
            </a:r>
          </a:p>
          <a:p>
            <a:r>
              <a:rPr lang="en-GB" sz="1400" dirty="0"/>
              <a:t>•dark green leafy vegetables (like kale, collards, spinach)</a:t>
            </a:r>
          </a:p>
        </p:txBody>
      </p:sp>
      <p:sp>
        <p:nvSpPr>
          <p:cNvPr id="9" name="Rectangle 8"/>
          <p:cNvSpPr/>
          <p:nvPr/>
        </p:nvSpPr>
        <p:spPr>
          <a:xfrm>
            <a:off x="5044016" y="2429002"/>
            <a:ext cx="3869531" cy="954107"/>
          </a:xfrm>
          <a:prstGeom prst="rect">
            <a:avLst/>
          </a:prstGeom>
          <a:ln>
            <a:solidFill>
              <a:schemeClr val="accent1"/>
            </a:solidFill>
          </a:ln>
        </p:spPr>
        <p:txBody>
          <a:bodyPr wrap="square">
            <a:spAutoFit/>
          </a:bodyPr>
          <a:lstStyle/>
          <a:p>
            <a:r>
              <a:rPr lang="en-GB" sz="1400" dirty="0"/>
              <a:t>The B vitamins are important in metabolic (say: meh-</a:t>
            </a:r>
            <a:r>
              <a:rPr lang="en-GB" sz="1400" dirty="0" err="1"/>
              <a:t>tuh</a:t>
            </a:r>
            <a:r>
              <a:rPr lang="en-GB" sz="1400" dirty="0"/>
              <a:t>-bah-</a:t>
            </a:r>
            <a:r>
              <a:rPr lang="en-GB" sz="1400" dirty="0" err="1"/>
              <a:t>lik</a:t>
            </a:r>
            <a:r>
              <a:rPr lang="en-GB" sz="1400" dirty="0"/>
              <a:t>) activity — this means that they help make energy and set it free when your body needs it.</a:t>
            </a:r>
          </a:p>
        </p:txBody>
      </p:sp>
      <p:sp>
        <p:nvSpPr>
          <p:cNvPr id="10" name="Rectangle 9"/>
          <p:cNvSpPr/>
          <p:nvPr/>
        </p:nvSpPr>
        <p:spPr>
          <a:xfrm>
            <a:off x="5045682" y="3488609"/>
            <a:ext cx="3869531" cy="1169551"/>
          </a:xfrm>
          <a:prstGeom prst="rect">
            <a:avLst/>
          </a:prstGeom>
          <a:ln>
            <a:solidFill>
              <a:schemeClr val="accent1"/>
            </a:solidFill>
          </a:ln>
        </p:spPr>
        <p:txBody>
          <a:bodyPr wrap="square">
            <a:spAutoFit/>
          </a:bodyPr>
          <a:lstStyle/>
          <a:p>
            <a:r>
              <a:rPr lang="en-GB" sz="1400" dirty="0"/>
              <a:t>This group of vitamins is also involved in making red blood cells, which carry oxygen throughout your body. Every part of your body needs oxygen to work properly, so these B vitamins have a really important job.</a:t>
            </a:r>
          </a:p>
        </p:txBody>
      </p:sp>
      <p:sp>
        <p:nvSpPr>
          <p:cNvPr id="11" name="Rectangle 10"/>
          <p:cNvSpPr/>
          <p:nvPr/>
        </p:nvSpPr>
        <p:spPr>
          <a:xfrm>
            <a:off x="5044017" y="4869160"/>
            <a:ext cx="3869530" cy="1815882"/>
          </a:xfrm>
          <a:prstGeom prst="rect">
            <a:avLst/>
          </a:prstGeom>
          <a:ln>
            <a:solidFill>
              <a:schemeClr val="accent1"/>
            </a:solidFill>
          </a:ln>
        </p:spPr>
        <p:txBody>
          <a:bodyPr wrap="square">
            <a:spAutoFit/>
          </a:bodyPr>
          <a:lstStyle/>
          <a:p>
            <a:r>
              <a:rPr lang="en-GB" sz="1400" dirty="0"/>
              <a:t>Which foods are rich in vitamin B?</a:t>
            </a:r>
          </a:p>
          <a:p>
            <a:r>
              <a:rPr lang="en-GB" sz="1400" dirty="0"/>
              <a:t>•whole grains, such as wheat and oats</a:t>
            </a:r>
          </a:p>
          <a:p>
            <a:r>
              <a:rPr lang="en-GB" sz="1400" dirty="0"/>
              <a:t>•fish and seafood</a:t>
            </a:r>
          </a:p>
          <a:p>
            <a:r>
              <a:rPr lang="en-GB" sz="1400" dirty="0"/>
              <a:t>•poultry and meats</a:t>
            </a:r>
          </a:p>
          <a:p>
            <a:r>
              <a:rPr lang="en-GB" sz="1400" dirty="0"/>
              <a:t>•eggs</a:t>
            </a:r>
          </a:p>
          <a:p>
            <a:r>
              <a:rPr lang="en-GB" sz="1400" dirty="0"/>
              <a:t>•dairy products, like milk and yogurt</a:t>
            </a:r>
          </a:p>
          <a:p>
            <a:r>
              <a:rPr lang="en-GB" sz="1400" dirty="0"/>
              <a:t>•leafy green vegetables</a:t>
            </a:r>
          </a:p>
          <a:p>
            <a:r>
              <a:rPr lang="en-GB" sz="1400" dirty="0"/>
              <a:t>•beans and peas</a:t>
            </a:r>
          </a:p>
        </p:txBody>
      </p:sp>
      <p:sp>
        <p:nvSpPr>
          <p:cNvPr id="20" name="TextBox 19"/>
          <p:cNvSpPr txBox="1"/>
          <p:nvPr/>
        </p:nvSpPr>
        <p:spPr>
          <a:xfrm>
            <a:off x="266444" y="1244001"/>
            <a:ext cx="4589721" cy="738664"/>
          </a:xfrm>
          <a:prstGeom prst="rect">
            <a:avLst/>
          </a:prstGeom>
          <a:noFill/>
          <a:ln>
            <a:solidFill>
              <a:schemeClr val="tx2">
                <a:lumMod val="60000"/>
                <a:lumOff val="40000"/>
              </a:schemeClr>
            </a:solidFill>
          </a:ln>
        </p:spPr>
        <p:txBody>
          <a:bodyPr wrap="square" rtlCol="0">
            <a:spAutoFit/>
          </a:bodyPr>
          <a:lstStyle/>
          <a:p>
            <a:r>
              <a:rPr lang="en-GB" sz="1400" dirty="0"/>
              <a:t>Vitamins and </a:t>
            </a:r>
            <a:r>
              <a:rPr lang="en-GB" sz="1400" dirty="0" smtClean="0"/>
              <a:t>minerals </a:t>
            </a:r>
            <a:r>
              <a:rPr lang="en-GB" sz="1400" dirty="0"/>
              <a:t>are knows as </a:t>
            </a:r>
            <a:r>
              <a:rPr lang="en-GB" sz="1400" b="1" dirty="0"/>
              <a:t>micronutrients</a:t>
            </a:r>
            <a:r>
              <a:rPr lang="en-GB" sz="1400" dirty="0"/>
              <a:t> this is because they are needed in tiny amounts. They are essential however, to keep our bodies </a:t>
            </a:r>
            <a:r>
              <a:rPr lang="en-GB" sz="1400" dirty="0" smtClean="0"/>
              <a:t>healthy.</a:t>
            </a:r>
            <a:endParaRPr lang="en-GB" dirty="0"/>
          </a:p>
        </p:txBody>
      </p:sp>
      <p:sp>
        <p:nvSpPr>
          <p:cNvPr id="21" name="TextBox 20"/>
          <p:cNvSpPr txBox="1"/>
          <p:nvPr/>
        </p:nvSpPr>
        <p:spPr>
          <a:xfrm>
            <a:off x="539552" y="865748"/>
            <a:ext cx="4032448" cy="369332"/>
          </a:xfrm>
          <a:prstGeom prst="rect">
            <a:avLst/>
          </a:prstGeom>
          <a:noFill/>
        </p:spPr>
        <p:txBody>
          <a:bodyPr wrap="square" rtlCol="0">
            <a:spAutoFit/>
          </a:bodyPr>
          <a:lstStyle/>
          <a:p>
            <a:pPr algn="ctr"/>
            <a:r>
              <a:rPr lang="en-GB" dirty="0" smtClean="0"/>
              <a:t>Micronutrients</a:t>
            </a:r>
            <a:endParaRPr lang="en-GB" dirty="0"/>
          </a:p>
        </p:txBody>
      </p:sp>
    </p:spTree>
    <p:extLst>
      <p:ext uri="{BB962C8B-B14F-4D97-AF65-F5344CB8AC3E}">
        <p14:creationId xmlns:p14="http://schemas.microsoft.com/office/powerpoint/2010/main" val="24928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2232248" cy="369332"/>
          </a:xfrm>
          <a:prstGeom prst="rect">
            <a:avLst/>
          </a:prstGeom>
          <a:noFill/>
          <a:ln>
            <a:solidFill>
              <a:schemeClr val="accent1"/>
            </a:solidFill>
          </a:ln>
        </p:spPr>
        <p:txBody>
          <a:bodyPr wrap="square" rtlCol="0">
            <a:spAutoFit/>
          </a:bodyPr>
          <a:lstStyle/>
          <a:p>
            <a:r>
              <a:rPr lang="en-GB" dirty="0" smtClean="0"/>
              <a:t>Information </a:t>
            </a:r>
            <a:r>
              <a:rPr lang="en-GB" dirty="0" smtClean="0"/>
              <a:t> </a:t>
            </a:r>
            <a:r>
              <a:rPr lang="en-GB" dirty="0" smtClean="0"/>
              <a:t>4</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79410"/>
            <a:ext cx="2828925"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5717" y="3412743"/>
            <a:ext cx="4246283" cy="2585323"/>
          </a:xfrm>
          <a:prstGeom prst="rect">
            <a:avLst/>
          </a:prstGeom>
          <a:ln>
            <a:solidFill>
              <a:schemeClr val="accent1"/>
            </a:solidFill>
          </a:ln>
        </p:spPr>
        <p:txBody>
          <a:bodyPr wrap="square">
            <a:spAutoFit/>
          </a:bodyPr>
          <a:lstStyle/>
          <a:p>
            <a:r>
              <a:rPr lang="en-GB" dirty="0"/>
              <a:t>Which foods are rich in vitamin C?</a:t>
            </a:r>
          </a:p>
          <a:p>
            <a:r>
              <a:rPr lang="en-GB" dirty="0"/>
              <a:t>•citrus fruits, like oranges</a:t>
            </a:r>
          </a:p>
          <a:p>
            <a:r>
              <a:rPr lang="en-GB" dirty="0"/>
              <a:t>•cantaloupe</a:t>
            </a:r>
          </a:p>
          <a:p>
            <a:r>
              <a:rPr lang="en-GB" dirty="0"/>
              <a:t>•strawberries</a:t>
            </a:r>
          </a:p>
          <a:p>
            <a:r>
              <a:rPr lang="en-GB" dirty="0"/>
              <a:t>•tomatoes</a:t>
            </a:r>
          </a:p>
          <a:p>
            <a:r>
              <a:rPr lang="en-GB" dirty="0"/>
              <a:t>•broccoli</a:t>
            </a:r>
          </a:p>
          <a:p>
            <a:r>
              <a:rPr lang="en-GB" dirty="0"/>
              <a:t>•cabbage</a:t>
            </a:r>
          </a:p>
          <a:p>
            <a:r>
              <a:rPr lang="en-GB" dirty="0"/>
              <a:t>•kiwi fruit</a:t>
            </a:r>
          </a:p>
          <a:p>
            <a:r>
              <a:rPr lang="en-GB" dirty="0"/>
              <a:t>•sweet red peppers</a:t>
            </a:r>
          </a:p>
        </p:txBody>
      </p:sp>
      <p:sp>
        <p:nvSpPr>
          <p:cNvPr id="4" name="Rectangle 3"/>
          <p:cNvSpPr/>
          <p:nvPr/>
        </p:nvSpPr>
        <p:spPr>
          <a:xfrm>
            <a:off x="4825207" y="652319"/>
            <a:ext cx="4158208" cy="2308324"/>
          </a:xfrm>
          <a:prstGeom prst="rect">
            <a:avLst/>
          </a:prstGeom>
          <a:ln>
            <a:solidFill>
              <a:schemeClr val="accent1"/>
            </a:solidFill>
          </a:ln>
        </p:spPr>
        <p:txBody>
          <a:bodyPr wrap="square">
            <a:spAutoFit/>
          </a:bodyPr>
          <a:lstStyle/>
          <a:p>
            <a:r>
              <a:rPr lang="en-GB" dirty="0" smtClean="0"/>
              <a:t>Vitamin </a:t>
            </a:r>
            <a:r>
              <a:rPr lang="en-GB" dirty="0"/>
              <a:t>D is the vitamin you need for strong bones! It's also great for forming strong teeth. Vitamin D even lends a hand to an important mineral — it helps your body absorb the amount of calcium it needs. Vitamin D is made in the skin when exposed to sunlight, or you can get it from the foods you eat.</a:t>
            </a:r>
          </a:p>
        </p:txBody>
      </p:sp>
      <p:sp>
        <p:nvSpPr>
          <p:cNvPr id="5" name="Rectangle 4"/>
          <p:cNvSpPr/>
          <p:nvPr/>
        </p:nvSpPr>
        <p:spPr>
          <a:xfrm>
            <a:off x="4825207" y="3060045"/>
            <a:ext cx="4158208" cy="1754326"/>
          </a:xfrm>
          <a:prstGeom prst="rect">
            <a:avLst/>
          </a:prstGeom>
          <a:ln>
            <a:solidFill>
              <a:schemeClr val="accent1"/>
            </a:solidFill>
          </a:ln>
        </p:spPr>
        <p:txBody>
          <a:bodyPr wrap="square">
            <a:spAutoFit/>
          </a:bodyPr>
          <a:lstStyle/>
          <a:p>
            <a:r>
              <a:rPr lang="en-GB" dirty="0"/>
              <a:t>Which foods are rich in vitamin D?</a:t>
            </a:r>
          </a:p>
          <a:p>
            <a:r>
              <a:rPr lang="en-GB" dirty="0"/>
              <a:t>•milk fortified with vitamin D</a:t>
            </a:r>
          </a:p>
          <a:p>
            <a:r>
              <a:rPr lang="en-GB" dirty="0"/>
              <a:t>•fish</a:t>
            </a:r>
          </a:p>
          <a:p>
            <a:r>
              <a:rPr lang="en-GB" dirty="0"/>
              <a:t>•egg yolks</a:t>
            </a:r>
          </a:p>
          <a:p>
            <a:r>
              <a:rPr lang="en-GB" dirty="0"/>
              <a:t>•liver</a:t>
            </a:r>
          </a:p>
          <a:p>
            <a:r>
              <a:rPr lang="en-GB" dirty="0"/>
              <a:t>•fortified cereal</a:t>
            </a:r>
          </a:p>
        </p:txBody>
      </p:sp>
      <p:sp>
        <p:nvSpPr>
          <p:cNvPr id="7" name="TextBox 6"/>
          <p:cNvSpPr txBox="1"/>
          <p:nvPr/>
        </p:nvSpPr>
        <p:spPr>
          <a:xfrm>
            <a:off x="316086" y="692696"/>
            <a:ext cx="4255914" cy="2585323"/>
          </a:xfrm>
          <a:prstGeom prst="rect">
            <a:avLst/>
          </a:prstGeom>
          <a:noFill/>
          <a:ln>
            <a:solidFill>
              <a:schemeClr val="tx2">
                <a:lumMod val="60000"/>
                <a:lumOff val="40000"/>
              </a:schemeClr>
            </a:solidFill>
          </a:ln>
        </p:spPr>
        <p:txBody>
          <a:bodyPr wrap="square" rtlCol="0">
            <a:spAutoFit/>
          </a:bodyPr>
          <a:lstStyle/>
          <a:p>
            <a:r>
              <a:rPr lang="en-GB" dirty="0"/>
              <a:t>Vitamin C is important for keeping body tissues, such as gums and muscles in good shape. C is also key if you get a cut or wound because it helps you heal.</a:t>
            </a:r>
          </a:p>
          <a:p>
            <a:r>
              <a:rPr lang="en-GB" dirty="0"/>
              <a:t>It  helps your body resist infection. This means that even though you can't always avoid getting sick, vitamin C makes it a little harder for your body to become infected with an illness</a:t>
            </a:r>
            <a:r>
              <a:rPr lang="en-GB" dirty="0" smtClean="0"/>
              <a:t>.</a:t>
            </a:r>
            <a:endParaRPr lang="en-GB" dirty="0"/>
          </a:p>
        </p:txBody>
      </p:sp>
    </p:spTree>
    <p:extLst>
      <p:ext uri="{BB962C8B-B14F-4D97-AF65-F5344CB8AC3E}">
        <p14:creationId xmlns:p14="http://schemas.microsoft.com/office/powerpoint/2010/main" val="388476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75399"/>
            <a:ext cx="2232248" cy="369332"/>
          </a:xfrm>
          <a:prstGeom prst="rect">
            <a:avLst/>
          </a:prstGeom>
          <a:noFill/>
          <a:ln>
            <a:solidFill>
              <a:schemeClr val="accent1"/>
            </a:solidFill>
          </a:ln>
        </p:spPr>
        <p:txBody>
          <a:bodyPr wrap="square" rtlCol="0">
            <a:spAutoFit/>
          </a:bodyPr>
          <a:lstStyle/>
          <a:p>
            <a:r>
              <a:rPr lang="en-GB" dirty="0" smtClean="0"/>
              <a:t>Information </a:t>
            </a:r>
            <a:r>
              <a:rPr lang="en-GB" dirty="0" smtClean="0"/>
              <a:t>5</a:t>
            </a:r>
            <a:endParaRPr lang="en-GB" dirty="0"/>
          </a:p>
        </p:txBody>
      </p:sp>
      <p:sp>
        <p:nvSpPr>
          <p:cNvPr id="3" name="Rectangle 2"/>
          <p:cNvSpPr/>
          <p:nvPr/>
        </p:nvSpPr>
        <p:spPr>
          <a:xfrm>
            <a:off x="2483768" y="83066"/>
            <a:ext cx="2699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Minerals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97768" y="1006396"/>
            <a:ext cx="4572000" cy="1477328"/>
          </a:xfrm>
          <a:prstGeom prst="rect">
            <a:avLst/>
          </a:prstGeom>
          <a:ln>
            <a:solidFill>
              <a:schemeClr val="accent1"/>
            </a:solidFill>
          </a:ln>
        </p:spPr>
        <p:txBody>
          <a:bodyPr>
            <a:spAutoFit/>
          </a:bodyPr>
          <a:lstStyle/>
          <a:p>
            <a:r>
              <a:rPr lang="en-GB" dirty="0"/>
              <a:t>The body uses minerals to perform many different functions — from building strong bones to transmitting nerve impulses. Some minerals are even used to make hormones or maintain a normal heartbeat.</a:t>
            </a:r>
          </a:p>
        </p:txBody>
      </p:sp>
      <p:sp>
        <p:nvSpPr>
          <p:cNvPr id="5" name="Rectangle 4"/>
          <p:cNvSpPr/>
          <p:nvPr/>
        </p:nvSpPr>
        <p:spPr>
          <a:xfrm>
            <a:off x="197768" y="2526277"/>
            <a:ext cx="4572000" cy="3693319"/>
          </a:xfrm>
          <a:prstGeom prst="rect">
            <a:avLst/>
          </a:prstGeom>
          <a:ln>
            <a:solidFill>
              <a:schemeClr val="accent1"/>
            </a:solidFill>
          </a:ln>
        </p:spPr>
        <p:txBody>
          <a:bodyPr>
            <a:spAutoFit/>
          </a:bodyPr>
          <a:lstStyle/>
          <a:p>
            <a:r>
              <a:rPr lang="en-GB" b="1" dirty="0"/>
              <a:t>Calcium</a:t>
            </a:r>
            <a:r>
              <a:rPr lang="en-GB" dirty="0"/>
              <a:t> </a:t>
            </a:r>
            <a:r>
              <a:rPr lang="en-GB" dirty="0" smtClean="0"/>
              <a:t>This </a:t>
            </a:r>
            <a:r>
              <a:rPr lang="en-GB" dirty="0"/>
              <a:t>mineral helps build strong bones, so you can do everything from standing up straight to scoring that winning goal. It also helps build strong, healthy teeth, for chomping on tasty food.</a:t>
            </a:r>
          </a:p>
          <a:p>
            <a:endParaRPr lang="en-GB" dirty="0"/>
          </a:p>
          <a:p>
            <a:r>
              <a:rPr lang="en-GB" dirty="0"/>
              <a:t>Which foods are rich in calcium?</a:t>
            </a:r>
          </a:p>
          <a:p>
            <a:r>
              <a:rPr lang="en-GB" dirty="0"/>
              <a:t>•dairy products, such as milk, cheese, and yogurt</a:t>
            </a:r>
          </a:p>
          <a:p>
            <a:r>
              <a:rPr lang="en-GB" dirty="0"/>
              <a:t>•canned salmon and sardines with bones</a:t>
            </a:r>
          </a:p>
          <a:p>
            <a:r>
              <a:rPr lang="en-GB" dirty="0"/>
              <a:t>•leafy green vegetables, such as broccoli</a:t>
            </a:r>
          </a:p>
          <a:p>
            <a:r>
              <a:rPr lang="en-GB" dirty="0"/>
              <a:t>•calcium-fortified foods — from orange juice to cereals and crackers</a:t>
            </a:r>
          </a:p>
        </p:txBody>
      </p:sp>
      <p:sp>
        <p:nvSpPr>
          <p:cNvPr id="6" name="Rectangle 5"/>
          <p:cNvSpPr/>
          <p:nvPr/>
        </p:nvSpPr>
        <p:spPr>
          <a:xfrm>
            <a:off x="4860032" y="1006396"/>
            <a:ext cx="4043586" cy="5632311"/>
          </a:xfrm>
          <a:prstGeom prst="rect">
            <a:avLst/>
          </a:prstGeom>
          <a:ln>
            <a:solidFill>
              <a:schemeClr val="accent1"/>
            </a:solidFill>
          </a:ln>
        </p:spPr>
        <p:txBody>
          <a:bodyPr wrap="square">
            <a:spAutoFit/>
          </a:bodyPr>
          <a:lstStyle/>
          <a:p>
            <a:r>
              <a:rPr lang="en-GB" b="1" dirty="0" smtClean="0"/>
              <a:t>Iron </a:t>
            </a:r>
            <a:r>
              <a:rPr lang="en-GB" dirty="0" smtClean="0"/>
              <a:t> The </a:t>
            </a:r>
            <a:r>
              <a:rPr lang="en-GB" dirty="0"/>
              <a:t>body needs iron to transport oxygen from your lungs to the rest of your body. Your entire body needs oxygen to stay healthy and alive. Iron helps because it's important in the formation of </a:t>
            </a:r>
            <a:r>
              <a:rPr lang="en-GB" dirty="0" err="1"/>
              <a:t>hemoglobin</a:t>
            </a:r>
            <a:r>
              <a:rPr lang="en-GB" dirty="0"/>
              <a:t> (say: HEE-</a:t>
            </a:r>
            <a:r>
              <a:rPr lang="en-GB" dirty="0" err="1"/>
              <a:t>muh</a:t>
            </a:r>
            <a:r>
              <a:rPr lang="en-GB" dirty="0"/>
              <a:t>-</a:t>
            </a:r>
            <a:r>
              <a:rPr lang="en-GB" dirty="0" err="1"/>
              <a:t>glo</a:t>
            </a:r>
            <a:r>
              <a:rPr lang="en-GB" dirty="0"/>
              <a:t>-bun), which is the part of your red blood cells that carries oxygen throughout the body.</a:t>
            </a:r>
          </a:p>
          <a:p>
            <a:endParaRPr lang="en-GB" dirty="0"/>
          </a:p>
          <a:p>
            <a:r>
              <a:rPr lang="en-GB" dirty="0"/>
              <a:t>Which foods are rich in iron?</a:t>
            </a:r>
          </a:p>
          <a:p>
            <a:r>
              <a:rPr lang="en-GB" dirty="0"/>
              <a:t>•meat, especially red meat, such as beef</a:t>
            </a:r>
          </a:p>
          <a:p>
            <a:r>
              <a:rPr lang="en-GB" dirty="0"/>
              <a:t>•tuna and salmon</a:t>
            </a:r>
          </a:p>
          <a:p>
            <a:r>
              <a:rPr lang="en-GB" dirty="0"/>
              <a:t>•eggs</a:t>
            </a:r>
          </a:p>
          <a:p>
            <a:r>
              <a:rPr lang="en-GB" dirty="0"/>
              <a:t>•beans</a:t>
            </a:r>
          </a:p>
          <a:p>
            <a:r>
              <a:rPr lang="en-GB" dirty="0"/>
              <a:t>•baked potato with skins</a:t>
            </a:r>
          </a:p>
          <a:p>
            <a:r>
              <a:rPr lang="en-GB" dirty="0"/>
              <a:t>•dried fruits, like raisins</a:t>
            </a:r>
          </a:p>
          <a:p>
            <a:r>
              <a:rPr lang="en-GB" dirty="0"/>
              <a:t>•leafy green vegetables, such as broccoli</a:t>
            </a:r>
          </a:p>
          <a:p>
            <a:r>
              <a:rPr lang="en-GB" dirty="0"/>
              <a:t>•whole and enriched grains, like wheat or oats</a:t>
            </a:r>
          </a:p>
        </p:txBody>
      </p:sp>
    </p:spTree>
    <p:extLst>
      <p:ext uri="{BB962C8B-B14F-4D97-AF65-F5344CB8AC3E}">
        <p14:creationId xmlns:p14="http://schemas.microsoft.com/office/powerpoint/2010/main" val="2477012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1445</Words>
  <Application>Microsoft Office PowerPoint</Application>
  <PresentationFormat>On-screen Show (4:3)</PresentationFormat>
  <Paragraphs>101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Maryhill High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Liane Thomas</cp:lastModifiedBy>
  <cp:revision>24</cp:revision>
  <dcterms:created xsi:type="dcterms:W3CDTF">2013-11-09T10:46:01Z</dcterms:created>
  <dcterms:modified xsi:type="dcterms:W3CDTF">2020-06-23T13:30:02Z</dcterms:modified>
</cp:coreProperties>
</file>