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82" r:id="rId2"/>
    <p:sldId id="257" r:id="rId3"/>
    <p:sldId id="256" r:id="rId4"/>
    <p:sldId id="258" r:id="rId5"/>
    <p:sldId id="277" r:id="rId6"/>
    <p:sldId id="266" r:id="rId7"/>
    <p:sldId id="267" r:id="rId8"/>
    <p:sldId id="268" r:id="rId9"/>
    <p:sldId id="269" r:id="rId10"/>
    <p:sldId id="270" r:id="rId11"/>
    <p:sldId id="278" r:id="rId12"/>
    <p:sldId id="279" r:id="rId13"/>
    <p:sldId id="280" r:id="rId14"/>
    <p:sldId id="281" r:id="rId15"/>
    <p:sldId id="275" r:id="rId16"/>
    <p:sldId id="292" r:id="rId17"/>
    <p:sldId id="259" r:id="rId18"/>
    <p:sldId id="260" r:id="rId19"/>
    <p:sldId id="261" r:id="rId20"/>
    <p:sldId id="294" r:id="rId21"/>
    <p:sldId id="293" r:id="rId22"/>
    <p:sldId id="295" r:id="rId23"/>
    <p:sldId id="296" r:id="rId24"/>
    <p:sldId id="297" r:id="rId25"/>
    <p:sldId id="298" r:id="rId26"/>
    <p:sldId id="299" r:id="rId27"/>
    <p:sldId id="300" r:id="rId28"/>
    <p:sldId id="301" r:id="rId29"/>
    <p:sldId id="302" r:id="rId30"/>
    <p:sldId id="283" r:id="rId31"/>
    <p:sldId id="263" r:id="rId32"/>
    <p:sldId id="264" r:id="rId33"/>
    <p:sldId id="284" r:id="rId34"/>
    <p:sldId id="285" r:id="rId35"/>
    <p:sldId id="286" r:id="rId36"/>
    <p:sldId id="287" r:id="rId37"/>
    <p:sldId id="288" r:id="rId38"/>
    <p:sldId id="289" r:id="rId39"/>
    <p:sldId id="290" r:id="rId40"/>
    <p:sldId id="291"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343" autoAdjust="0"/>
  </p:normalViewPr>
  <p:slideViewPr>
    <p:cSldViewPr snapToGrid="0">
      <p:cViewPr>
        <p:scale>
          <a:sx n="60" d="100"/>
          <a:sy n="60" d="100"/>
        </p:scale>
        <p:origin x="1056"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DDDF71-70DD-49AD-9449-B35B71197655}" type="datetimeFigureOut">
              <a:rPr lang="en-GB" smtClean="0"/>
              <a:t>28/03/2018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35637D-A363-45F1-9052-98F1BFF6EEA5}" type="slidenum">
              <a:rPr lang="en-GB" smtClean="0"/>
              <a:t>‹#›</a:t>
            </a:fld>
            <a:endParaRPr lang="en-GB"/>
          </a:p>
        </p:txBody>
      </p:sp>
    </p:spTree>
    <p:extLst>
      <p:ext uri="{BB962C8B-B14F-4D97-AF65-F5344CB8AC3E}">
        <p14:creationId xmlns:p14="http://schemas.microsoft.com/office/powerpoint/2010/main" val="2670507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B0F0EFB-ED1C-48B5-8265-EC6D0677C616}" type="slidenum">
              <a:rPr lang="en-GB" smtClean="0"/>
              <a:t>5</a:t>
            </a:fld>
            <a:endParaRPr lang="en-GB"/>
          </a:p>
        </p:txBody>
      </p:sp>
    </p:spTree>
    <p:extLst>
      <p:ext uri="{BB962C8B-B14F-4D97-AF65-F5344CB8AC3E}">
        <p14:creationId xmlns:p14="http://schemas.microsoft.com/office/powerpoint/2010/main" val="3883075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Differentiate</a:t>
            </a:r>
            <a:r>
              <a:rPr lang="en-GB" baseline="0" dirty="0" smtClean="0"/>
              <a:t> the key terms to suit the ability of your class.</a:t>
            </a:r>
            <a:endParaRPr lang="en-GB" dirty="0"/>
          </a:p>
        </p:txBody>
      </p:sp>
      <p:sp>
        <p:nvSpPr>
          <p:cNvPr id="4" name="Slide Number Placeholder 3"/>
          <p:cNvSpPr>
            <a:spLocks noGrp="1"/>
          </p:cNvSpPr>
          <p:nvPr>
            <p:ph type="sldNum" sz="quarter" idx="10"/>
          </p:nvPr>
        </p:nvSpPr>
        <p:spPr/>
        <p:txBody>
          <a:bodyPr/>
          <a:lstStyle/>
          <a:p>
            <a:fld id="{73ABE461-BFCB-4DE7-8738-1E27775EFC93}" type="slidenum">
              <a:rPr lang="en-GB" smtClean="0"/>
              <a:t>16</a:t>
            </a:fld>
            <a:endParaRPr lang="en-GB"/>
          </a:p>
        </p:txBody>
      </p:sp>
    </p:spTree>
    <p:extLst>
      <p:ext uri="{BB962C8B-B14F-4D97-AF65-F5344CB8AC3E}">
        <p14:creationId xmlns:p14="http://schemas.microsoft.com/office/powerpoint/2010/main" val="2803831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Differentiate</a:t>
            </a:r>
            <a:r>
              <a:rPr lang="en-GB" baseline="0" dirty="0" smtClean="0"/>
              <a:t> the key terms to suit the ability of your class.</a:t>
            </a:r>
            <a:endParaRPr lang="en-GB" dirty="0"/>
          </a:p>
        </p:txBody>
      </p:sp>
      <p:sp>
        <p:nvSpPr>
          <p:cNvPr id="4" name="Slide Number Placeholder 3"/>
          <p:cNvSpPr>
            <a:spLocks noGrp="1"/>
          </p:cNvSpPr>
          <p:nvPr>
            <p:ph type="sldNum" sz="quarter" idx="10"/>
          </p:nvPr>
        </p:nvSpPr>
        <p:spPr/>
        <p:txBody>
          <a:bodyPr/>
          <a:lstStyle/>
          <a:p>
            <a:fld id="{73ABE461-BFCB-4DE7-8738-1E27775EFC93}" type="slidenum">
              <a:rPr lang="en-GB" smtClean="0"/>
              <a:t>29</a:t>
            </a:fld>
            <a:endParaRPr lang="en-GB"/>
          </a:p>
        </p:txBody>
      </p:sp>
    </p:spTree>
    <p:extLst>
      <p:ext uri="{BB962C8B-B14F-4D97-AF65-F5344CB8AC3E}">
        <p14:creationId xmlns:p14="http://schemas.microsoft.com/office/powerpoint/2010/main" val="2014964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BDEC6EA-D0AA-4644-A8FB-76FFEF99120D}" type="datetimeFigureOut">
              <a:rPr lang="en-GB" smtClean="0"/>
              <a:t>28/03/2018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850282-2D28-4A0A-BC48-5B558D90F1CF}" type="slidenum">
              <a:rPr lang="en-GB" smtClean="0"/>
              <a:t>‹#›</a:t>
            </a:fld>
            <a:endParaRPr lang="en-GB"/>
          </a:p>
        </p:txBody>
      </p:sp>
    </p:spTree>
    <p:extLst>
      <p:ext uri="{BB962C8B-B14F-4D97-AF65-F5344CB8AC3E}">
        <p14:creationId xmlns:p14="http://schemas.microsoft.com/office/powerpoint/2010/main" val="36476891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BDEC6EA-D0AA-4644-A8FB-76FFEF99120D}" type="datetimeFigureOut">
              <a:rPr lang="en-GB" smtClean="0"/>
              <a:t>28/03/2018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850282-2D28-4A0A-BC48-5B558D90F1CF}" type="slidenum">
              <a:rPr lang="en-GB" smtClean="0"/>
              <a:t>‹#›</a:t>
            </a:fld>
            <a:endParaRPr lang="en-GB"/>
          </a:p>
        </p:txBody>
      </p:sp>
    </p:spTree>
    <p:extLst>
      <p:ext uri="{BB962C8B-B14F-4D97-AF65-F5344CB8AC3E}">
        <p14:creationId xmlns:p14="http://schemas.microsoft.com/office/powerpoint/2010/main" val="22481589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BDEC6EA-D0AA-4644-A8FB-76FFEF99120D}" type="datetimeFigureOut">
              <a:rPr lang="en-GB" smtClean="0"/>
              <a:t>28/03/2018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850282-2D28-4A0A-BC48-5B558D90F1CF}" type="slidenum">
              <a:rPr lang="en-GB" smtClean="0"/>
              <a:t>‹#›</a:t>
            </a:fld>
            <a:endParaRPr lang="en-GB"/>
          </a:p>
        </p:txBody>
      </p:sp>
    </p:spTree>
    <p:extLst>
      <p:ext uri="{BB962C8B-B14F-4D97-AF65-F5344CB8AC3E}">
        <p14:creationId xmlns:p14="http://schemas.microsoft.com/office/powerpoint/2010/main" val="2095629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BDEC6EA-D0AA-4644-A8FB-76FFEF99120D}" type="datetimeFigureOut">
              <a:rPr lang="en-GB" smtClean="0"/>
              <a:t>28/03/2018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850282-2D28-4A0A-BC48-5B558D90F1CF}" type="slidenum">
              <a:rPr lang="en-GB" smtClean="0"/>
              <a:t>‹#›</a:t>
            </a:fld>
            <a:endParaRPr lang="en-GB"/>
          </a:p>
        </p:txBody>
      </p:sp>
    </p:spTree>
    <p:extLst>
      <p:ext uri="{BB962C8B-B14F-4D97-AF65-F5344CB8AC3E}">
        <p14:creationId xmlns:p14="http://schemas.microsoft.com/office/powerpoint/2010/main" val="40247407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BDEC6EA-D0AA-4644-A8FB-76FFEF99120D}" type="datetimeFigureOut">
              <a:rPr lang="en-GB" smtClean="0"/>
              <a:t>28/03/2018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850282-2D28-4A0A-BC48-5B558D90F1CF}" type="slidenum">
              <a:rPr lang="en-GB" smtClean="0"/>
              <a:t>‹#›</a:t>
            </a:fld>
            <a:endParaRPr lang="en-GB"/>
          </a:p>
        </p:txBody>
      </p:sp>
    </p:spTree>
    <p:extLst>
      <p:ext uri="{BB962C8B-B14F-4D97-AF65-F5344CB8AC3E}">
        <p14:creationId xmlns:p14="http://schemas.microsoft.com/office/powerpoint/2010/main" val="11370607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BDEC6EA-D0AA-4644-A8FB-76FFEF99120D}" type="datetimeFigureOut">
              <a:rPr lang="en-GB" smtClean="0"/>
              <a:t>28/03/2018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850282-2D28-4A0A-BC48-5B558D90F1CF}" type="slidenum">
              <a:rPr lang="en-GB" smtClean="0"/>
              <a:t>‹#›</a:t>
            </a:fld>
            <a:endParaRPr lang="en-GB"/>
          </a:p>
        </p:txBody>
      </p:sp>
    </p:spTree>
    <p:extLst>
      <p:ext uri="{BB962C8B-B14F-4D97-AF65-F5344CB8AC3E}">
        <p14:creationId xmlns:p14="http://schemas.microsoft.com/office/powerpoint/2010/main" val="38305234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BDEC6EA-D0AA-4644-A8FB-76FFEF99120D}" type="datetimeFigureOut">
              <a:rPr lang="en-GB" smtClean="0"/>
              <a:t>28/03/2018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E850282-2D28-4A0A-BC48-5B558D90F1CF}" type="slidenum">
              <a:rPr lang="en-GB" smtClean="0"/>
              <a:t>‹#›</a:t>
            </a:fld>
            <a:endParaRPr lang="en-GB"/>
          </a:p>
        </p:txBody>
      </p:sp>
    </p:spTree>
    <p:extLst>
      <p:ext uri="{BB962C8B-B14F-4D97-AF65-F5344CB8AC3E}">
        <p14:creationId xmlns:p14="http://schemas.microsoft.com/office/powerpoint/2010/main" val="1626988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BDEC6EA-D0AA-4644-A8FB-76FFEF99120D}" type="datetimeFigureOut">
              <a:rPr lang="en-GB" smtClean="0"/>
              <a:t>28/03/2018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E850282-2D28-4A0A-BC48-5B558D90F1CF}" type="slidenum">
              <a:rPr lang="en-GB" smtClean="0"/>
              <a:t>‹#›</a:t>
            </a:fld>
            <a:endParaRPr lang="en-GB"/>
          </a:p>
        </p:txBody>
      </p:sp>
    </p:spTree>
    <p:extLst>
      <p:ext uri="{BB962C8B-B14F-4D97-AF65-F5344CB8AC3E}">
        <p14:creationId xmlns:p14="http://schemas.microsoft.com/office/powerpoint/2010/main" val="39089525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DEC6EA-D0AA-4644-A8FB-76FFEF99120D}" type="datetimeFigureOut">
              <a:rPr lang="en-GB" smtClean="0"/>
              <a:t>28/03/2018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E850282-2D28-4A0A-BC48-5B558D90F1CF}" type="slidenum">
              <a:rPr lang="en-GB" smtClean="0"/>
              <a:t>‹#›</a:t>
            </a:fld>
            <a:endParaRPr lang="en-GB"/>
          </a:p>
        </p:txBody>
      </p:sp>
    </p:spTree>
    <p:extLst>
      <p:ext uri="{BB962C8B-B14F-4D97-AF65-F5344CB8AC3E}">
        <p14:creationId xmlns:p14="http://schemas.microsoft.com/office/powerpoint/2010/main" val="39208485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BDEC6EA-D0AA-4644-A8FB-76FFEF99120D}" type="datetimeFigureOut">
              <a:rPr lang="en-GB" smtClean="0"/>
              <a:t>28/03/2018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850282-2D28-4A0A-BC48-5B558D90F1CF}" type="slidenum">
              <a:rPr lang="en-GB" smtClean="0"/>
              <a:t>‹#›</a:t>
            </a:fld>
            <a:endParaRPr lang="en-GB"/>
          </a:p>
        </p:txBody>
      </p:sp>
    </p:spTree>
    <p:extLst>
      <p:ext uri="{BB962C8B-B14F-4D97-AF65-F5344CB8AC3E}">
        <p14:creationId xmlns:p14="http://schemas.microsoft.com/office/powerpoint/2010/main" val="9703966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BDEC6EA-D0AA-4644-A8FB-76FFEF99120D}" type="datetimeFigureOut">
              <a:rPr lang="en-GB" smtClean="0"/>
              <a:t>28/03/2018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850282-2D28-4A0A-BC48-5B558D90F1CF}" type="slidenum">
              <a:rPr lang="en-GB" smtClean="0"/>
              <a:t>‹#›</a:t>
            </a:fld>
            <a:endParaRPr lang="en-GB"/>
          </a:p>
        </p:txBody>
      </p:sp>
    </p:spTree>
    <p:extLst>
      <p:ext uri="{BB962C8B-B14F-4D97-AF65-F5344CB8AC3E}">
        <p14:creationId xmlns:p14="http://schemas.microsoft.com/office/powerpoint/2010/main" val="6494472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entury Gothic" panose="020B0502020202020204" pitchFamily="34" charset="0"/>
              </a:defRPr>
            </a:lvl1pPr>
          </a:lstStyle>
          <a:p>
            <a:fld id="{1BDEC6EA-D0AA-4644-A8FB-76FFEF99120D}" type="datetimeFigureOut">
              <a:rPr lang="en-GB" smtClean="0"/>
              <a:t>28/03/2018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entury Gothic" panose="020B0502020202020204" pitchFamily="34" charset="0"/>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entury Gothic" panose="020B0502020202020204" pitchFamily="34" charset="0"/>
              </a:defRPr>
            </a:lvl1pPr>
          </a:lstStyle>
          <a:p>
            <a:fld id="{1E850282-2D28-4A0A-BC48-5B558D90F1CF}" type="slidenum">
              <a:rPr lang="en-GB" smtClean="0"/>
              <a:t>‹#›</a:t>
            </a:fld>
            <a:endParaRPr lang="en-GB"/>
          </a:p>
        </p:txBody>
      </p:sp>
    </p:spTree>
    <p:extLst>
      <p:ext uri="{BB962C8B-B14F-4D97-AF65-F5344CB8AC3E}">
        <p14:creationId xmlns:p14="http://schemas.microsoft.com/office/powerpoint/2010/main" val="11089162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Broadway" panose="04040905080B02020502" pitchFamily="82" charset="0"/>
          <a:ea typeface="+mj-ea"/>
          <a:cs typeface="Aharoni" panose="02010803020104030203" pitchFamily="2" charset="-79"/>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5940" y="1635070"/>
            <a:ext cx="11789229" cy="1477328"/>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b="1" u="sng" dirty="0" smtClean="0"/>
              <a:t>Question 2:</a:t>
            </a:r>
          </a:p>
          <a:p>
            <a:r>
              <a:rPr lang="en-GB" b="1" u="sng" dirty="0" smtClean="0"/>
              <a:t>Two paragraphs: 3 mins prep, 8 mins writing</a:t>
            </a:r>
          </a:p>
          <a:p>
            <a:pPr marL="285750" indent="-285750">
              <a:buFont typeface="Wingdings" panose="05000000000000000000" pitchFamily="2" charset="2"/>
              <a:buChar char="q"/>
            </a:pPr>
            <a:r>
              <a:rPr lang="en-GB" dirty="0" smtClean="0"/>
              <a:t>Sophisticated </a:t>
            </a:r>
            <a:r>
              <a:rPr lang="en-GB" b="1" dirty="0" smtClean="0"/>
              <a:t>LANGUAGE</a:t>
            </a:r>
            <a:r>
              <a:rPr lang="en-GB" dirty="0" smtClean="0"/>
              <a:t> subject terminology</a:t>
            </a:r>
          </a:p>
          <a:p>
            <a:pPr marL="285750" indent="-285750">
              <a:buFont typeface="Wingdings" panose="05000000000000000000" pitchFamily="2" charset="2"/>
              <a:buChar char="q"/>
            </a:pPr>
            <a:r>
              <a:rPr lang="en-GB" dirty="0" smtClean="0"/>
              <a:t>A range of quotations (two per paragraph)</a:t>
            </a:r>
          </a:p>
          <a:p>
            <a:pPr marL="285750" indent="-285750">
              <a:buFont typeface="Wingdings" panose="05000000000000000000" pitchFamily="2" charset="2"/>
              <a:buChar char="q"/>
            </a:pPr>
            <a:r>
              <a:rPr lang="en-GB" dirty="0" smtClean="0"/>
              <a:t>Have you shown how the technique answers the question? Is this an obvious point, or is it perceptive?</a:t>
            </a:r>
          </a:p>
        </p:txBody>
      </p:sp>
      <p:sp>
        <p:nvSpPr>
          <p:cNvPr id="5" name="TextBox 4"/>
          <p:cNvSpPr txBox="1"/>
          <p:nvPr/>
        </p:nvSpPr>
        <p:spPr>
          <a:xfrm>
            <a:off x="195941" y="4823166"/>
            <a:ext cx="11805557" cy="175432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b="1" u="sng" dirty="0" smtClean="0"/>
              <a:t>Question 4:</a:t>
            </a:r>
          </a:p>
          <a:p>
            <a:r>
              <a:rPr lang="en-GB" b="1" u="sng" dirty="0" smtClean="0"/>
              <a:t>Three to Four paragraphs (or about two sides), 6mins prep, 21 mins writing</a:t>
            </a:r>
            <a:endParaRPr lang="en-GB" dirty="0" smtClean="0"/>
          </a:p>
          <a:p>
            <a:pPr marL="285750" indent="-285750">
              <a:buFont typeface="Wingdings" panose="05000000000000000000" pitchFamily="2" charset="2"/>
              <a:buChar char="q"/>
            </a:pPr>
            <a:r>
              <a:rPr lang="en-GB" dirty="0" smtClean="0"/>
              <a:t>Discussed the effect on the reader </a:t>
            </a:r>
            <a:r>
              <a:rPr lang="en-GB" b="1" dirty="0" smtClean="0"/>
              <a:t>IN DETAIL</a:t>
            </a:r>
          </a:p>
          <a:p>
            <a:pPr marL="285750" indent="-285750">
              <a:buFont typeface="Wingdings" panose="05000000000000000000" pitchFamily="2" charset="2"/>
              <a:buChar char="q"/>
            </a:pPr>
            <a:r>
              <a:rPr lang="en-GB" dirty="0" smtClean="0"/>
              <a:t>Explained how the techniques are used to create suspense</a:t>
            </a:r>
          </a:p>
          <a:p>
            <a:pPr marL="285750" indent="-285750">
              <a:buFont typeface="Wingdings" panose="05000000000000000000" pitchFamily="2" charset="2"/>
              <a:buChar char="q"/>
            </a:pPr>
            <a:r>
              <a:rPr lang="en-GB" dirty="0" smtClean="0"/>
              <a:t>A range of relevant quotations (3 per paragraph)</a:t>
            </a:r>
          </a:p>
          <a:p>
            <a:pPr marL="285750" indent="-285750">
              <a:buFont typeface="Wingdings" panose="05000000000000000000" pitchFamily="2" charset="2"/>
              <a:buChar char="q"/>
            </a:pPr>
            <a:r>
              <a:rPr lang="en-GB" dirty="0" smtClean="0"/>
              <a:t>Make it </a:t>
            </a:r>
            <a:r>
              <a:rPr lang="en-GB" u="sng" dirty="0" smtClean="0"/>
              <a:t>clear</a:t>
            </a:r>
            <a:r>
              <a:rPr lang="en-GB" dirty="0" smtClean="0"/>
              <a:t> that you are focusing on the statement.</a:t>
            </a:r>
            <a:endParaRPr lang="en-GB" b="1" dirty="0"/>
          </a:p>
        </p:txBody>
      </p:sp>
      <p:sp>
        <p:nvSpPr>
          <p:cNvPr id="8" name="TextBox 7"/>
          <p:cNvSpPr txBox="1"/>
          <p:nvPr/>
        </p:nvSpPr>
        <p:spPr>
          <a:xfrm>
            <a:off x="195940" y="3229118"/>
            <a:ext cx="11805557" cy="14773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b="1" u="sng" dirty="0" smtClean="0"/>
              <a:t>Question 3:</a:t>
            </a:r>
          </a:p>
          <a:p>
            <a:r>
              <a:rPr lang="en-GB" b="1" u="sng" dirty="0" smtClean="0"/>
              <a:t>Two to Three paragraphs: 3 mins prep, 10 mins writing</a:t>
            </a:r>
          </a:p>
          <a:p>
            <a:pPr marL="285750" indent="-285750">
              <a:buFont typeface="Wingdings" panose="05000000000000000000" pitchFamily="2" charset="2"/>
              <a:buChar char="q"/>
            </a:pPr>
            <a:r>
              <a:rPr lang="en-GB" dirty="0" smtClean="0"/>
              <a:t>Sophisticated </a:t>
            </a:r>
            <a:r>
              <a:rPr lang="en-GB" b="1" dirty="0" smtClean="0"/>
              <a:t>STRUCTURAL</a:t>
            </a:r>
            <a:r>
              <a:rPr lang="en-GB" dirty="0" smtClean="0"/>
              <a:t> subject terminology</a:t>
            </a:r>
          </a:p>
          <a:p>
            <a:pPr marL="285750" indent="-285750">
              <a:buFont typeface="Wingdings" panose="05000000000000000000" pitchFamily="2" charset="2"/>
              <a:buChar char="q"/>
            </a:pPr>
            <a:r>
              <a:rPr lang="en-GB" dirty="0" smtClean="0"/>
              <a:t>A range of quotations (two per paragraph)</a:t>
            </a:r>
          </a:p>
          <a:p>
            <a:pPr marL="285750" indent="-285750">
              <a:buFont typeface="Wingdings" panose="05000000000000000000" pitchFamily="2" charset="2"/>
              <a:buChar char="q"/>
            </a:pPr>
            <a:r>
              <a:rPr lang="en-GB" dirty="0" smtClean="0"/>
              <a:t>Have you shown how the technique interests you? Is this an obvious point, or is it perceptive?</a:t>
            </a:r>
          </a:p>
        </p:txBody>
      </p:sp>
      <p:sp>
        <p:nvSpPr>
          <p:cNvPr id="2" name="Rectangle 1"/>
          <p:cNvSpPr/>
          <p:nvPr/>
        </p:nvSpPr>
        <p:spPr>
          <a:xfrm>
            <a:off x="5612408" y="687353"/>
            <a:ext cx="6474849" cy="830997"/>
          </a:xfrm>
          <a:prstGeom prst="rect">
            <a:avLst/>
          </a:prstGeom>
          <a:noFill/>
        </p:spPr>
        <p:txBody>
          <a:bodyPr wrap="none" lIns="91440" tIns="45720" rIns="91440" bIns="45720">
            <a:spAutoFit/>
          </a:bodyPr>
          <a:lstStyle/>
          <a:p>
            <a:pPr algn="ctr"/>
            <a:r>
              <a:rPr lang="en-US" sz="4800" b="1" cap="none" spc="0" dirty="0" smtClean="0">
                <a:ln w="22225">
                  <a:solidFill>
                    <a:sysClr val="windowText" lastClr="000000"/>
                  </a:solidFill>
                  <a:prstDash val="solid"/>
                </a:ln>
                <a:solidFill>
                  <a:srgbClr val="FFFF00"/>
                </a:solidFill>
                <a:effectLst/>
              </a:rPr>
              <a:t>Paper One: Checklist</a:t>
            </a:r>
            <a:endParaRPr lang="en-US" sz="4800" b="1" cap="none" spc="0" dirty="0">
              <a:ln w="22225">
                <a:solidFill>
                  <a:sysClr val="windowText" lastClr="000000"/>
                </a:solidFill>
                <a:prstDash val="solid"/>
              </a:ln>
              <a:solidFill>
                <a:srgbClr val="FFFF00"/>
              </a:solidFill>
              <a:effectLst/>
            </a:endParaRPr>
          </a:p>
        </p:txBody>
      </p:sp>
      <p:sp>
        <p:nvSpPr>
          <p:cNvPr id="7" name="TextBox 6"/>
          <p:cNvSpPr txBox="1"/>
          <p:nvPr/>
        </p:nvSpPr>
        <p:spPr>
          <a:xfrm>
            <a:off x="195940" y="830189"/>
            <a:ext cx="5279572"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GB" b="1" u="sng" dirty="0" smtClean="0"/>
              <a:t>Reading time: </a:t>
            </a:r>
            <a:r>
              <a:rPr lang="en-GB" dirty="0"/>
              <a:t>5</a:t>
            </a:r>
            <a:r>
              <a:rPr lang="en-GB" dirty="0" smtClean="0"/>
              <a:t> minutes</a:t>
            </a:r>
          </a:p>
          <a:p>
            <a:r>
              <a:rPr lang="en-GB" b="1" u="sng" dirty="0" smtClean="0"/>
              <a:t>Question 1: </a:t>
            </a:r>
            <a:r>
              <a:rPr lang="en-GB" dirty="0" smtClean="0"/>
              <a:t>Find 4 true statements – 4 minutes</a:t>
            </a:r>
            <a:endParaRPr lang="en-GB" dirty="0"/>
          </a:p>
        </p:txBody>
      </p:sp>
      <p:pic>
        <p:nvPicPr>
          <p:cNvPr id="2050" name="Picture 2" descr="Image result for aqa logo"/>
          <p:cNvPicPr>
            <a:picLocks noChangeAspect="1" noChangeArrowheads="1"/>
          </p:cNvPicPr>
          <p:nvPr/>
        </p:nvPicPr>
        <p:blipFill rotWithShape="1">
          <a:blip r:embed="rId2">
            <a:extLst>
              <a:ext uri="{28A0092B-C50C-407E-A947-70E740481C1C}">
                <a14:useLocalDpi xmlns:a14="http://schemas.microsoft.com/office/drawing/2010/main" val="0"/>
              </a:ext>
            </a:extLst>
          </a:blip>
          <a:srcRect t="29647" b="31530"/>
          <a:stretch/>
        </p:blipFill>
        <p:spPr bwMode="auto">
          <a:xfrm>
            <a:off x="7897332" y="90600"/>
            <a:ext cx="1905000" cy="739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71745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Peer Assess This</a:t>
            </a:r>
            <a:endParaRPr lang="en-GB" dirty="0"/>
          </a:p>
        </p:txBody>
      </p:sp>
      <p:sp>
        <p:nvSpPr>
          <p:cNvPr id="3" name="Content Placeholder 2"/>
          <p:cNvSpPr>
            <a:spLocks noGrp="1"/>
          </p:cNvSpPr>
          <p:nvPr>
            <p:ph idx="1"/>
          </p:nvPr>
        </p:nvSpPr>
        <p:spPr>
          <a:xfrm>
            <a:off x="327546" y="1173708"/>
            <a:ext cx="6209732" cy="5554638"/>
          </a:xfrm>
        </p:spPr>
        <p:style>
          <a:lnRef idx="2">
            <a:schemeClr val="dk1"/>
          </a:lnRef>
          <a:fillRef idx="1">
            <a:schemeClr val="lt1"/>
          </a:fillRef>
          <a:effectRef idx="0">
            <a:schemeClr val="dk1"/>
          </a:effectRef>
          <a:fontRef idx="minor">
            <a:schemeClr val="dk1"/>
          </a:fontRef>
        </p:style>
        <p:txBody>
          <a:bodyPr>
            <a:normAutofit fontScale="85000" lnSpcReduction="20000"/>
          </a:bodyPr>
          <a:lstStyle/>
          <a:p>
            <a:pPr marL="0" indent="0">
              <a:buNone/>
            </a:pPr>
            <a:r>
              <a:rPr lang="en-GB" dirty="0" smtClean="0">
                <a:solidFill>
                  <a:schemeClr val="accent3">
                    <a:lumMod val="50000"/>
                  </a:schemeClr>
                </a:solidFill>
              </a:rPr>
              <a:t>The writer uses lists to describe the guests as quite shallow and artificial. </a:t>
            </a:r>
            <a:r>
              <a:rPr lang="en-GB" dirty="0" smtClean="0">
                <a:solidFill>
                  <a:schemeClr val="accent2">
                    <a:lumMod val="75000"/>
                  </a:schemeClr>
                </a:solidFill>
              </a:rPr>
              <a:t>This is perhaps best demonstrated when it says, “</a:t>
            </a:r>
            <a:r>
              <a:rPr lang="en-GB" dirty="0">
                <a:solidFill>
                  <a:schemeClr val="accent2">
                    <a:lumMod val="75000"/>
                  </a:schemeClr>
                </a:solidFill>
              </a:rPr>
              <a:t>The bar is in full </a:t>
            </a:r>
            <a:r>
              <a:rPr lang="en-GB" dirty="0" smtClean="0">
                <a:solidFill>
                  <a:schemeClr val="accent2">
                    <a:lumMod val="75000"/>
                  </a:schemeClr>
                </a:solidFill>
              </a:rPr>
              <a:t>swing…introductions </a:t>
            </a:r>
            <a:r>
              <a:rPr lang="en-GB" dirty="0">
                <a:solidFill>
                  <a:schemeClr val="accent2">
                    <a:lumMod val="75000"/>
                  </a:schemeClr>
                </a:solidFill>
              </a:rPr>
              <a:t>forgotten on the spot, and enthusiastic meetings between women who never knew each other’s names</a:t>
            </a:r>
            <a:r>
              <a:rPr lang="en-GB" dirty="0" smtClean="0">
                <a:solidFill>
                  <a:schemeClr val="accent2">
                    <a:lumMod val="75000"/>
                  </a:schemeClr>
                </a:solidFill>
              </a:rPr>
              <a:t>.” </a:t>
            </a:r>
            <a:r>
              <a:rPr lang="en-GB" dirty="0" smtClean="0">
                <a:solidFill>
                  <a:schemeClr val="accent6">
                    <a:lumMod val="50000"/>
                  </a:schemeClr>
                </a:solidFill>
              </a:rPr>
              <a:t>He chooses the word “forgotten” here to express the casual encounters between guests. They pretend to know and like each other when in the high spirits of the party, but in reality, they do not care at all. They are only interested in themselves and being the “centre of a group”. </a:t>
            </a:r>
            <a:r>
              <a:rPr lang="en-GB" dirty="0" smtClean="0">
                <a:solidFill>
                  <a:schemeClr val="accent1">
                    <a:lumMod val="50000"/>
                  </a:schemeClr>
                </a:solidFill>
              </a:rPr>
              <a:t>The writer probably did this to make the reader think that people can be quite superficial and insincere, particularly at social gatherings, where the guests are selfishly only looking out for themselves – a metaphor for society.</a:t>
            </a:r>
            <a:endParaRPr lang="en-GB" dirty="0">
              <a:solidFill>
                <a:schemeClr val="accent6">
                  <a:lumMod val="50000"/>
                </a:scheme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897139023"/>
              </p:ext>
            </p:extLst>
          </p:nvPr>
        </p:nvGraphicFramePr>
        <p:xfrm>
          <a:off x="7015953" y="2059612"/>
          <a:ext cx="4751295" cy="4510406"/>
        </p:xfrm>
        <a:graphic>
          <a:graphicData uri="http://schemas.openxmlformats.org/drawingml/2006/table">
            <a:tbl>
              <a:tblPr firstRow="1" firstCol="1" bandRow="1"/>
              <a:tblGrid>
                <a:gridCol w="743468">
                  <a:extLst>
                    <a:ext uri="{9D8B030D-6E8A-4147-A177-3AD203B41FA5}">
                      <a16:colId xmlns:a16="http://schemas.microsoft.com/office/drawing/2014/main" val="20000"/>
                    </a:ext>
                  </a:extLst>
                </a:gridCol>
                <a:gridCol w="4007827">
                  <a:extLst>
                    <a:ext uri="{9D8B030D-6E8A-4147-A177-3AD203B41FA5}">
                      <a16:colId xmlns:a16="http://schemas.microsoft.com/office/drawing/2014/main" val="20001"/>
                    </a:ext>
                  </a:extLst>
                </a:gridCol>
              </a:tblGrid>
              <a:tr h="109381">
                <a:tc gridSpan="2">
                  <a:txBody>
                    <a:bodyPr/>
                    <a:lstStyle/>
                    <a:p>
                      <a:pPr algn="ctr">
                        <a:lnSpc>
                          <a:spcPct val="107000"/>
                        </a:lnSpc>
                        <a:spcAft>
                          <a:spcPts val="0"/>
                        </a:spcAft>
                      </a:pPr>
                      <a:r>
                        <a:rPr lang="en-GB" sz="1400" b="1" u="none" dirty="0" smtClean="0">
                          <a:effectLst/>
                          <a:latin typeface="Calibri" panose="020F0502020204030204" pitchFamily="34" charset="0"/>
                          <a:ea typeface="Calibri" panose="020F0502020204030204" pitchFamily="34" charset="0"/>
                          <a:cs typeface="Times New Roman" panose="02020603050405020304" pitchFamily="18" charset="0"/>
                        </a:rPr>
                        <a:t>Question Two</a:t>
                      </a:r>
                      <a:endParaRPr lang="en-GB" sz="1400" b="1" u="none"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07000"/>
                        </a:lnSpc>
                        <a:spcAft>
                          <a:spcPts val="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ctr">
                        <a:lnSpc>
                          <a:spcPct val="107000"/>
                        </a:lnSpc>
                        <a:spcAft>
                          <a:spcPts val="0"/>
                        </a:spcAft>
                      </a:pPr>
                      <a:r>
                        <a:rPr lang="en-GB" sz="1400" b="1">
                          <a:effectLst/>
                          <a:latin typeface="Century Gothic" panose="020B0502020202020204" pitchFamily="34" charset="0"/>
                          <a:ea typeface="Calibri" panose="020F0502020204030204" pitchFamily="34" charset="0"/>
                          <a:cs typeface="Times New Roman" panose="02020603050405020304" pitchFamily="18" charset="0"/>
                        </a:rPr>
                        <a:t>Level</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b="1" dirty="0">
                          <a:effectLst/>
                          <a:latin typeface="Century Gothic" panose="020B0502020202020204" pitchFamily="34" charset="0"/>
                          <a:ea typeface="Calibri" panose="020F0502020204030204" pitchFamily="34" charset="0"/>
                          <a:cs typeface="Times New Roman" panose="02020603050405020304" pitchFamily="18" charset="0"/>
                        </a:rPr>
                        <a:t>Skills Descriptors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ctr">
                        <a:lnSpc>
                          <a:spcPct val="107000"/>
                        </a:lnSpc>
                        <a:spcAft>
                          <a:spcPts val="0"/>
                        </a:spcAft>
                      </a:pPr>
                      <a:r>
                        <a:rPr lang="en-GB" sz="1400" b="1" dirty="0">
                          <a:effectLst/>
                          <a:latin typeface="Century Gothic" panose="020B0502020202020204" pitchFamily="34" charset="0"/>
                          <a:ea typeface="Calibri" panose="020F0502020204030204" pitchFamily="34" charset="0"/>
                          <a:cs typeface="Times New Roman" panose="02020603050405020304" pitchFamily="18" charset="0"/>
                        </a:rPr>
                        <a:t>4</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400" b="1" dirty="0">
                          <a:effectLst/>
                          <a:latin typeface="Century Gothic" panose="020B0502020202020204" pitchFamily="34" charset="0"/>
                          <a:ea typeface="Calibri" panose="020F0502020204030204" pitchFamily="34" charset="0"/>
                          <a:cs typeface="Times New Roman" panose="02020603050405020304" pitchFamily="18" charset="0"/>
                        </a:rPr>
                        <a:t>7-8 marks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solidFill>
                            <a:srgbClr val="000000"/>
                          </a:solidFill>
                          <a:effectLst/>
                          <a:latin typeface="Century Gothic" panose="020B0502020202020204" pitchFamily="34" charset="0"/>
                          <a:ea typeface="Calibri" panose="020F0502020204030204" pitchFamily="34" charset="0"/>
                        </a:rPr>
                        <a:t>Shows detailed and perceptive understanding of </a:t>
                      </a:r>
                      <a:r>
                        <a:rPr lang="en-GB" sz="1400" i="1" dirty="0">
                          <a:solidFill>
                            <a:srgbClr val="000000"/>
                          </a:solidFill>
                          <a:effectLst/>
                          <a:latin typeface="Century Gothic" panose="020B0502020202020204" pitchFamily="34" charset="0"/>
                          <a:ea typeface="Calibri" panose="020F0502020204030204" pitchFamily="34" charset="0"/>
                        </a:rPr>
                        <a:t>language</a:t>
                      </a:r>
                      <a:r>
                        <a:rPr lang="en-GB" sz="1400" dirty="0">
                          <a:solidFill>
                            <a:srgbClr val="000000"/>
                          </a:solidFill>
                          <a:effectLst/>
                          <a:latin typeface="Century Gothic" panose="020B0502020202020204" pitchFamily="34" charset="0"/>
                          <a:ea typeface="Calibri" panose="020F0502020204030204" pitchFamily="34" charset="0"/>
                        </a:rPr>
                        <a:t>: </a:t>
                      </a:r>
                      <a:endParaRPr lang="en-GB" sz="1600" dirty="0">
                        <a:solidFill>
                          <a:srgbClr val="000000"/>
                        </a:solidFill>
                        <a:effectLst/>
                        <a:latin typeface="Arial" panose="020B0604020202020204" pitchFamily="34" charset="0"/>
                        <a:ea typeface="Calibri" panose="020F0502020204030204" pitchFamily="34" charset="0"/>
                      </a:endParaRPr>
                    </a:p>
                    <a:p>
                      <a:pPr>
                        <a:spcAft>
                          <a:spcPts val="0"/>
                        </a:spcAft>
                      </a:pPr>
                      <a:r>
                        <a:rPr lang="en-GB" sz="1400" dirty="0">
                          <a:solidFill>
                            <a:srgbClr val="000000"/>
                          </a:solidFill>
                          <a:effectLst/>
                          <a:latin typeface="Century Gothic" panose="020B0502020202020204" pitchFamily="34" charset="0"/>
                          <a:ea typeface="Calibri" panose="020F0502020204030204" pitchFamily="34" charset="0"/>
                        </a:rPr>
                        <a:t> Analyses the effects of the writer’s choices of </a:t>
                      </a:r>
                      <a:r>
                        <a:rPr lang="en-GB" sz="1400" i="1" dirty="0">
                          <a:solidFill>
                            <a:srgbClr val="000000"/>
                          </a:solidFill>
                          <a:effectLst/>
                          <a:latin typeface="Century Gothic" panose="020B0502020202020204" pitchFamily="34" charset="0"/>
                          <a:ea typeface="Calibri" panose="020F0502020204030204" pitchFamily="34" charset="0"/>
                        </a:rPr>
                        <a:t>language </a:t>
                      </a:r>
                      <a:endParaRPr lang="en-GB" sz="1600" dirty="0">
                        <a:solidFill>
                          <a:srgbClr val="000000"/>
                        </a:solidFill>
                        <a:effectLst/>
                        <a:latin typeface="Arial" panose="020B0604020202020204" pitchFamily="34" charset="0"/>
                        <a:ea typeface="Calibri" panose="020F0502020204030204" pitchFamily="34" charset="0"/>
                      </a:endParaRPr>
                    </a:p>
                    <a:p>
                      <a:pPr>
                        <a:spcAft>
                          <a:spcPts val="0"/>
                        </a:spcAft>
                      </a:pPr>
                      <a:r>
                        <a:rPr lang="en-GB" sz="1400" dirty="0">
                          <a:solidFill>
                            <a:srgbClr val="000000"/>
                          </a:solidFill>
                          <a:effectLst/>
                          <a:latin typeface="Century Gothic" panose="020B0502020202020204" pitchFamily="34" charset="0"/>
                          <a:ea typeface="Calibri" panose="020F0502020204030204" pitchFamily="34" charset="0"/>
                        </a:rPr>
                        <a:t> Selects a judicious range of textual detail </a:t>
                      </a:r>
                      <a:endParaRPr lang="en-GB" sz="1600" dirty="0">
                        <a:solidFill>
                          <a:srgbClr val="000000"/>
                        </a:solidFill>
                        <a:effectLst/>
                        <a:latin typeface="Arial" panose="020B0604020202020204" pitchFamily="34" charset="0"/>
                        <a:ea typeface="Calibri" panose="020F0502020204030204" pitchFamily="34" charset="0"/>
                      </a:endParaRPr>
                    </a:p>
                    <a:p>
                      <a:pPr>
                        <a:spcAft>
                          <a:spcPts val="0"/>
                        </a:spcAft>
                      </a:pPr>
                      <a:r>
                        <a:rPr lang="en-GB" sz="1400" dirty="0">
                          <a:solidFill>
                            <a:srgbClr val="000000"/>
                          </a:solidFill>
                          <a:effectLst/>
                          <a:latin typeface="Century Gothic" panose="020B0502020202020204" pitchFamily="34" charset="0"/>
                          <a:ea typeface="Calibri" panose="020F0502020204030204" pitchFamily="34" charset="0"/>
                        </a:rPr>
                        <a:t> Makes sophisticated and accurate use of subject terminology </a:t>
                      </a:r>
                      <a:endParaRPr lang="en-GB" sz="1600" dirty="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ctr">
                        <a:lnSpc>
                          <a:spcPct val="107000"/>
                        </a:lnSpc>
                        <a:spcAft>
                          <a:spcPts val="0"/>
                        </a:spcAft>
                      </a:pPr>
                      <a:r>
                        <a:rPr lang="en-GB" sz="1400" b="1">
                          <a:effectLst/>
                          <a:latin typeface="Century Gothic" panose="020B0502020202020204" pitchFamily="34" charset="0"/>
                          <a:ea typeface="Calibri" panose="020F0502020204030204" pitchFamily="34" charset="0"/>
                          <a:cs typeface="Times New Roman" panose="02020603050405020304" pitchFamily="18" charset="0"/>
                        </a:rPr>
                        <a:t>3</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400" b="1">
                          <a:effectLst/>
                          <a:latin typeface="Century Gothic" panose="020B0502020202020204" pitchFamily="34" charset="0"/>
                          <a:ea typeface="Calibri" panose="020F0502020204030204" pitchFamily="34" charset="0"/>
                          <a:cs typeface="Times New Roman" panose="02020603050405020304" pitchFamily="18" charset="0"/>
                        </a:rPr>
                        <a:t>5-6 marks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solidFill>
                            <a:srgbClr val="000000"/>
                          </a:solidFill>
                          <a:effectLst/>
                          <a:latin typeface="Century Gothic" panose="020B0502020202020204" pitchFamily="34" charset="0"/>
                          <a:ea typeface="Calibri" panose="020F0502020204030204" pitchFamily="34" charset="0"/>
                        </a:rPr>
                        <a:t>Shows clear understanding of </a:t>
                      </a:r>
                      <a:r>
                        <a:rPr lang="en-GB" sz="1400" i="1" dirty="0">
                          <a:solidFill>
                            <a:srgbClr val="000000"/>
                          </a:solidFill>
                          <a:effectLst/>
                          <a:latin typeface="Century Gothic" panose="020B0502020202020204" pitchFamily="34" charset="0"/>
                          <a:ea typeface="Calibri" panose="020F0502020204030204" pitchFamily="34" charset="0"/>
                        </a:rPr>
                        <a:t>language</a:t>
                      </a:r>
                      <a:r>
                        <a:rPr lang="en-GB" sz="1400" dirty="0">
                          <a:solidFill>
                            <a:srgbClr val="000000"/>
                          </a:solidFill>
                          <a:effectLst/>
                          <a:latin typeface="Century Gothic" panose="020B0502020202020204" pitchFamily="34" charset="0"/>
                          <a:ea typeface="Calibri" panose="020F0502020204030204" pitchFamily="34" charset="0"/>
                        </a:rPr>
                        <a:t>: </a:t>
                      </a:r>
                      <a:endParaRPr lang="en-GB" sz="1600" dirty="0">
                        <a:solidFill>
                          <a:srgbClr val="000000"/>
                        </a:solidFill>
                        <a:effectLst/>
                        <a:latin typeface="Arial" panose="020B0604020202020204" pitchFamily="34" charset="0"/>
                        <a:ea typeface="Calibri" panose="020F0502020204030204" pitchFamily="34" charset="0"/>
                      </a:endParaRPr>
                    </a:p>
                    <a:p>
                      <a:pPr>
                        <a:spcAft>
                          <a:spcPts val="0"/>
                        </a:spcAft>
                      </a:pPr>
                      <a:r>
                        <a:rPr lang="en-GB" sz="1400" dirty="0">
                          <a:solidFill>
                            <a:srgbClr val="000000"/>
                          </a:solidFill>
                          <a:effectLst/>
                          <a:latin typeface="Century Gothic" panose="020B0502020202020204" pitchFamily="34" charset="0"/>
                          <a:ea typeface="Calibri" panose="020F0502020204030204" pitchFamily="34" charset="0"/>
                        </a:rPr>
                        <a:t> Explains clearly the effects of the writer’s choices of </a:t>
                      </a:r>
                      <a:r>
                        <a:rPr lang="en-GB" sz="1400" i="1" dirty="0">
                          <a:solidFill>
                            <a:srgbClr val="000000"/>
                          </a:solidFill>
                          <a:effectLst/>
                          <a:latin typeface="Century Gothic" panose="020B0502020202020204" pitchFamily="34" charset="0"/>
                          <a:ea typeface="Calibri" panose="020F0502020204030204" pitchFamily="34" charset="0"/>
                        </a:rPr>
                        <a:t>language </a:t>
                      </a:r>
                      <a:endParaRPr lang="en-GB" sz="1600" dirty="0">
                        <a:solidFill>
                          <a:srgbClr val="000000"/>
                        </a:solidFill>
                        <a:effectLst/>
                        <a:latin typeface="Arial" panose="020B0604020202020204" pitchFamily="34" charset="0"/>
                        <a:ea typeface="Calibri" panose="020F0502020204030204" pitchFamily="34" charset="0"/>
                      </a:endParaRPr>
                    </a:p>
                    <a:p>
                      <a:pPr>
                        <a:spcAft>
                          <a:spcPts val="0"/>
                        </a:spcAft>
                      </a:pPr>
                      <a:r>
                        <a:rPr lang="en-GB" sz="1400" dirty="0">
                          <a:solidFill>
                            <a:srgbClr val="000000"/>
                          </a:solidFill>
                          <a:effectLst/>
                          <a:latin typeface="Century Gothic" panose="020B0502020202020204" pitchFamily="34" charset="0"/>
                          <a:ea typeface="Calibri" panose="020F0502020204030204" pitchFamily="34" charset="0"/>
                        </a:rPr>
                        <a:t> Selects a range of relevant textual detail </a:t>
                      </a:r>
                      <a:endParaRPr lang="en-GB" sz="1600" dirty="0">
                        <a:solidFill>
                          <a:srgbClr val="000000"/>
                        </a:solidFill>
                        <a:effectLst/>
                        <a:latin typeface="Arial" panose="020B0604020202020204" pitchFamily="34" charset="0"/>
                        <a:ea typeface="Calibri" panose="020F0502020204030204" pitchFamily="34" charset="0"/>
                      </a:endParaRPr>
                    </a:p>
                    <a:p>
                      <a:pPr>
                        <a:spcAft>
                          <a:spcPts val="0"/>
                        </a:spcAft>
                      </a:pPr>
                      <a:r>
                        <a:rPr lang="en-GB" sz="1400" dirty="0">
                          <a:solidFill>
                            <a:srgbClr val="000000"/>
                          </a:solidFill>
                          <a:effectLst/>
                          <a:latin typeface="Century Gothic" panose="020B0502020202020204" pitchFamily="34" charset="0"/>
                          <a:ea typeface="Calibri" panose="020F0502020204030204" pitchFamily="34" charset="0"/>
                        </a:rPr>
                        <a:t> Makes clear and accurate use of subject terminology</a:t>
                      </a:r>
                      <a:endParaRPr lang="en-GB" sz="1600" dirty="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gn="ctr">
                        <a:lnSpc>
                          <a:spcPct val="107000"/>
                        </a:lnSpc>
                        <a:spcAft>
                          <a:spcPts val="0"/>
                        </a:spcAft>
                      </a:pPr>
                      <a:r>
                        <a:rPr lang="en-GB" sz="1400" b="1" dirty="0">
                          <a:effectLst/>
                          <a:latin typeface="Century Gothic" panose="020B0502020202020204" pitchFamily="34" charset="0"/>
                          <a:ea typeface="Calibri" panose="020F0502020204030204" pitchFamily="34" charset="0"/>
                          <a:cs typeface="Times New Roman" panose="02020603050405020304" pitchFamily="18" charset="0"/>
                        </a:rPr>
                        <a:t>2</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400" b="1" dirty="0">
                          <a:effectLst/>
                          <a:latin typeface="Century Gothic" panose="020B0502020202020204" pitchFamily="34" charset="0"/>
                          <a:ea typeface="Calibri" panose="020F0502020204030204" pitchFamily="34" charset="0"/>
                          <a:cs typeface="Times New Roman" panose="02020603050405020304" pitchFamily="18" charset="0"/>
                        </a:rPr>
                        <a:t>3-4 marks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solidFill>
                            <a:srgbClr val="000000"/>
                          </a:solidFill>
                          <a:effectLst/>
                          <a:latin typeface="Century Gothic" panose="020B0502020202020204" pitchFamily="34" charset="0"/>
                          <a:ea typeface="Calibri" panose="020F0502020204030204" pitchFamily="34" charset="0"/>
                        </a:rPr>
                        <a:t>Shows some understanding of </a:t>
                      </a:r>
                      <a:r>
                        <a:rPr lang="en-GB" sz="1400" i="1" dirty="0">
                          <a:solidFill>
                            <a:srgbClr val="000000"/>
                          </a:solidFill>
                          <a:effectLst/>
                          <a:latin typeface="Century Gothic" panose="020B0502020202020204" pitchFamily="34" charset="0"/>
                          <a:ea typeface="Calibri" panose="020F0502020204030204" pitchFamily="34" charset="0"/>
                        </a:rPr>
                        <a:t>language: </a:t>
                      </a:r>
                      <a:endParaRPr lang="en-GB" sz="1400" dirty="0">
                        <a:solidFill>
                          <a:srgbClr val="000000"/>
                        </a:solidFill>
                        <a:effectLst/>
                        <a:latin typeface="Arial" panose="020B0604020202020204" pitchFamily="34" charset="0"/>
                        <a:ea typeface="Calibri" panose="020F0502020204030204" pitchFamily="34" charset="0"/>
                      </a:endParaRPr>
                    </a:p>
                    <a:p>
                      <a:pPr>
                        <a:spcAft>
                          <a:spcPts val="0"/>
                        </a:spcAft>
                      </a:pPr>
                      <a:r>
                        <a:rPr lang="en-GB" sz="1400" dirty="0">
                          <a:solidFill>
                            <a:srgbClr val="000000"/>
                          </a:solidFill>
                          <a:effectLst/>
                          <a:latin typeface="Century Gothic" panose="020B0502020202020204" pitchFamily="34" charset="0"/>
                          <a:ea typeface="Calibri" panose="020F0502020204030204" pitchFamily="34" charset="0"/>
                        </a:rPr>
                        <a:t> Attempts to comment on the effect of </a:t>
                      </a:r>
                      <a:r>
                        <a:rPr lang="en-GB" sz="1400" i="1" dirty="0">
                          <a:solidFill>
                            <a:srgbClr val="000000"/>
                          </a:solidFill>
                          <a:effectLst/>
                          <a:latin typeface="Century Gothic" panose="020B0502020202020204" pitchFamily="34" charset="0"/>
                          <a:ea typeface="Calibri" panose="020F0502020204030204" pitchFamily="34" charset="0"/>
                        </a:rPr>
                        <a:t>language </a:t>
                      </a:r>
                      <a:endParaRPr lang="en-GB" sz="1400" dirty="0">
                        <a:solidFill>
                          <a:srgbClr val="000000"/>
                        </a:solidFill>
                        <a:effectLst/>
                        <a:latin typeface="Arial" panose="020B0604020202020204" pitchFamily="34" charset="0"/>
                        <a:ea typeface="Calibri" panose="020F0502020204030204" pitchFamily="34" charset="0"/>
                      </a:endParaRPr>
                    </a:p>
                    <a:p>
                      <a:pPr>
                        <a:spcAft>
                          <a:spcPts val="0"/>
                        </a:spcAft>
                      </a:pPr>
                      <a:r>
                        <a:rPr lang="en-GB" sz="1400" dirty="0">
                          <a:solidFill>
                            <a:srgbClr val="000000"/>
                          </a:solidFill>
                          <a:effectLst/>
                          <a:latin typeface="Century Gothic" panose="020B0502020202020204" pitchFamily="34" charset="0"/>
                          <a:ea typeface="Calibri" panose="020F0502020204030204" pitchFamily="34" charset="0"/>
                        </a:rPr>
                        <a:t> Selects some appropriate textual detail </a:t>
                      </a:r>
                      <a:endParaRPr lang="en-GB" sz="1400" dirty="0">
                        <a:solidFill>
                          <a:srgbClr val="000000"/>
                        </a:solidFill>
                        <a:effectLst/>
                        <a:latin typeface="Arial" panose="020B0604020202020204" pitchFamily="34" charset="0"/>
                        <a:ea typeface="Calibri" panose="020F0502020204030204" pitchFamily="34" charset="0"/>
                      </a:endParaRPr>
                    </a:p>
                    <a:p>
                      <a:pPr>
                        <a:spcAft>
                          <a:spcPts val="0"/>
                        </a:spcAft>
                      </a:pPr>
                      <a:r>
                        <a:rPr lang="en-GB" sz="1400" dirty="0">
                          <a:solidFill>
                            <a:srgbClr val="000000"/>
                          </a:solidFill>
                          <a:effectLst/>
                          <a:latin typeface="Century Gothic" panose="020B0502020202020204" pitchFamily="34" charset="0"/>
                          <a:ea typeface="Calibri" panose="020F0502020204030204" pitchFamily="34" charset="0"/>
                        </a:rPr>
                        <a:t> Makes some use of subject terminology, mainly appropriately </a:t>
                      </a:r>
                      <a:endParaRPr lang="en-GB" sz="1400" dirty="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7081412"/>
                  </a:ext>
                </a:extLst>
              </a:tr>
            </a:tbl>
          </a:graphicData>
        </a:graphic>
      </p:graphicFrame>
      <p:sp>
        <p:nvSpPr>
          <p:cNvPr id="5" name="TextBox 4"/>
          <p:cNvSpPr txBox="1"/>
          <p:nvPr/>
        </p:nvSpPr>
        <p:spPr>
          <a:xfrm>
            <a:off x="7015953" y="511988"/>
            <a:ext cx="4751295" cy="132343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GB" sz="1600" b="1" dirty="0" smtClean="0">
                <a:solidFill>
                  <a:sysClr val="windowText" lastClr="000000"/>
                </a:solidFill>
              </a:rPr>
              <a:t>HINT:</a:t>
            </a:r>
            <a:r>
              <a:rPr lang="en-GB" sz="1600" dirty="0" smtClean="0">
                <a:solidFill>
                  <a:sysClr val="windowText" lastClr="000000"/>
                </a:solidFill>
              </a:rPr>
              <a:t> Just because a teacher wrote it, it does not necessarily mean that it is full marks. I want you to engage with the mark scheme, get used to it and use it to tell me where my answer needs more work.</a:t>
            </a:r>
            <a:endParaRPr lang="en-GB" sz="1600" b="1" dirty="0">
              <a:solidFill>
                <a:sysClr val="windowText" lastClr="000000"/>
              </a:solidFill>
            </a:endParaRPr>
          </a:p>
        </p:txBody>
      </p:sp>
    </p:spTree>
    <p:extLst>
      <p:ext uri="{BB962C8B-B14F-4D97-AF65-F5344CB8AC3E}">
        <p14:creationId xmlns:p14="http://schemas.microsoft.com/office/powerpoint/2010/main" val="37418926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 &amp; Mark Scheme</a:t>
            </a:r>
            <a:endParaRPr lang="en-GB" dirty="0"/>
          </a:p>
        </p:txBody>
      </p:sp>
      <p:sp>
        <p:nvSpPr>
          <p:cNvPr id="3" name="Content Placeholder 2"/>
          <p:cNvSpPr>
            <a:spLocks noGrp="1"/>
          </p:cNvSpPr>
          <p:nvPr>
            <p:ph idx="1"/>
          </p:nvPr>
        </p:nvSpPr>
        <p:spPr>
          <a:xfrm>
            <a:off x="582304" y="1579965"/>
            <a:ext cx="4675496" cy="4351338"/>
          </a:xfr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ormAutofit fontScale="62500" lnSpcReduction="20000"/>
          </a:bodyPr>
          <a:lstStyle/>
          <a:p>
            <a:pPr marL="0" indent="0">
              <a:lnSpc>
                <a:spcPct val="107000"/>
              </a:lnSpc>
              <a:spcAft>
                <a:spcPts val="800"/>
              </a:spcAft>
              <a:buNone/>
            </a:pPr>
            <a:r>
              <a:rPr lang="en-GB" b="1" dirty="0" smtClean="0">
                <a:solidFill>
                  <a:sysClr val="windowText" lastClr="000000"/>
                </a:solidFill>
                <a:latin typeface="Century Gothic" panose="020B0502020202020204" pitchFamily="34" charset="0"/>
                <a:ea typeface="Calibri" panose="020F0502020204030204" pitchFamily="34" charset="0"/>
                <a:cs typeface="Times New Roman" panose="02020603050405020304" pitchFamily="18" charset="0"/>
              </a:rPr>
              <a:t>Q3:</a:t>
            </a:r>
            <a:r>
              <a:rPr lang="en-GB" dirty="0" smtClean="0">
                <a:solidFill>
                  <a:sysClr val="windowText" lastClr="000000"/>
                </a:solidFill>
                <a:latin typeface="Century Gothic" panose="020B0502020202020204" pitchFamily="34" charset="0"/>
                <a:ea typeface="Calibri" panose="020F0502020204030204" pitchFamily="34" charset="0"/>
                <a:cs typeface="Times New Roman" panose="02020603050405020304" pitchFamily="18" charset="0"/>
              </a:rPr>
              <a:t> </a:t>
            </a:r>
            <a:r>
              <a:rPr lang="en-GB" dirty="0">
                <a:solidFill>
                  <a:sysClr val="windowText" lastClr="000000"/>
                </a:solidFill>
                <a:latin typeface="Century Gothic" panose="020B0502020202020204" pitchFamily="34" charset="0"/>
                <a:ea typeface="Calibri" panose="020F0502020204030204" pitchFamily="34" charset="0"/>
                <a:cs typeface="Times New Roman" panose="02020603050405020304" pitchFamily="18" charset="0"/>
              </a:rPr>
              <a:t>You need to think about the whole extract now. How has the writer structured the text to interest you as a reader? </a:t>
            </a:r>
          </a:p>
          <a:p>
            <a:pPr marL="0" indent="0">
              <a:lnSpc>
                <a:spcPct val="107000"/>
              </a:lnSpc>
              <a:spcAft>
                <a:spcPts val="800"/>
              </a:spcAft>
              <a:buNone/>
            </a:pPr>
            <a:r>
              <a:rPr lang="en-GB" dirty="0">
                <a:solidFill>
                  <a:sysClr val="windowText" lastClr="000000"/>
                </a:solidFill>
                <a:latin typeface="Century Gothic" panose="020B0502020202020204" pitchFamily="34" charset="0"/>
                <a:ea typeface="Calibri" panose="020F0502020204030204" pitchFamily="34" charset="0"/>
                <a:cs typeface="Times New Roman" panose="02020603050405020304" pitchFamily="18" charset="0"/>
              </a:rPr>
              <a:t>You could write about:</a:t>
            </a:r>
          </a:p>
          <a:p>
            <a:pPr>
              <a:lnSpc>
                <a:spcPct val="107000"/>
              </a:lnSpc>
              <a:spcAft>
                <a:spcPts val="800"/>
              </a:spcAft>
              <a:buFont typeface="Wingdings" panose="05000000000000000000" pitchFamily="2" charset="2"/>
              <a:buChar char="Ø"/>
            </a:pPr>
            <a:r>
              <a:rPr lang="en-GB" dirty="0" smtClean="0">
                <a:solidFill>
                  <a:sysClr val="windowText" lastClr="000000"/>
                </a:solidFill>
                <a:latin typeface="Century Gothic" panose="020B0502020202020204" pitchFamily="34" charset="0"/>
                <a:ea typeface="Calibri" panose="020F0502020204030204" pitchFamily="34" charset="0"/>
                <a:cs typeface="Times New Roman" panose="02020603050405020304" pitchFamily="18" charset="0"/>
              </a:rPr>
              <a:t>What </a:t>
            </a:r>
            <a:r>
              <a:rPr lang="en-GB" dirty="0">
                <a:solidFill>
                  <a:sysClr val="windowText" lastClr="000000"/>
                </a:solidFill>
                <a:latin typeface="Century Gothic" panose="020B0502020202020204" pitchFamily="34" charset="0"/>
                <a:ea typeface="Calibri" panose="020F0502020204030204" pitchFamily="34" charset="0"/>
                <a:cs typeface="Times New Roman" panose="02020603050405020304" pitchFamily="18" charset="0"/>
              </a:rPr>
              <a:t>the writer focuses your attention on at the beginning</a:t>
            </a:r>
          </a:p>
          <a:p>
            <a:pPr>
              <a:lnSpc>
                <a:spcPct val="107000"/>
              </a:lnSpc>
              <a:spcAft>
                <a:spcPts val="800"/>
              </a:spcAft>
              <a:buFont typeface="Wingdings" panose="05000000000000000000" pitchFamily="2" charset="2"/>
              <a:buChar char="Ø"/>
            </a:pPr>
            <a:r>
              <a:rPr lang="en-GB" dirty="0" smtClean="0">
                <a:solidFill>
                  <a:sysClr val="windowText" lastClr="000000"/>
                </a:solidFill>
                <a:latin typeface="Century Gothic" panose="020B0502020202020204" pitchFamily="34" charset="0"/>
                <a:ea typeface="Calibri" panose="020F0502020204030204" pitchFamily="34" charset="0"/>
                <a:cs typeface="Times New Roman" panose="02020603050405020304" pitchFamily="18" charset="0"/>
              </a:rPr>
              <a:t>How </a:t>
            </a:r>
            <a:r>
              <a:rPr lang="en-GB" dirty="0">
                <a:solidFill>
                  <a:sysClr val="windowText" lastClr="000000"/>
                </a:solidFill>
                <a:latin typeface="Century Gothic" panose="020B0502020202020204" pitchFamily="34" charset="0"/>
                <a:ea typeface="Calibri" panose="020F0502020204030204" pitchFamily="34" charset="0"/>
                <a:cs typeface="Times New Roman" panose="02020603050405020304" pitchFamily="18" charset="0"/>
              </a:rPr>
              <a:t>and why the writer changes this focus as the extract develops</a:t>
            </a:r>
          </a:p>
          <a:p>
            <a:pPr>
              <a:lnSpc>
                <a:spcPct val="107000"/>
              </a:lnSpc>
              <a:spcAft>
                <a:spcPts val="800"/>
              </a:spcAft>
              <a:buFont typeface="Wingdings" panose="05000000000000000000" pitchFamily="2" charset="2"/>
              <a:buChar char="Ø"/>
            </a:pPr>
            <a:r>
              <a:rPr lang="en-GB" dirty="0" smtClean="0">
                <a:solidFill>
                  <a:sysClr val="windowText" lastClr="000000"/>
                </a:solidFill>
                <a:latin typeface="Century Gothic" panose="020B0502020202020204" pitchFamily="34" charset="0"/>
                <a:ea typeface="Calibri" panose="020F0502020204030204" pitchFamily="34" charset="0"/>
                <a:cs typeface="Times New Roman" panose="02020603050405020304" pitchFamily="18" charset="0"/>
              </a:rPr>
              <a:t>Any </a:t>
            </a:r>
            <a:r>
              <a:rPr lang="en-GB" dirty="0">
                <a:solidFill>
                  <a:sysClr val="windowText" lastClr="000000"/>
                </a:solidFill>
                <a:latin typeface="Century Gothic" panose="020B0502020202020204" pitchFamily="34" charset="0"/>
                <a:ea typeface="Calibri" panose="020F0502020204030204" pitchFamily="34" charset="0"/>
                <a:cs typeface="Times New Roman" panose="02020603050405020304" pitchFamily="18" charset="0"/>
              </a:rPr>
              <a:t>other structural features that interest you </a:t>
            </a:r>
            <a:endParaRPr lang="en-GB" dirty="0" smtClean="0">
              <a:solidFill>
                <a:sysClr val="windowText" lastClr="000000"/>
              </a:solidFill>
              <a:latin typeface="Century Gothic" panose="020B0502020202020204" pitchFamily="34" charset="0"/>
              <a:ea typeface="Calibri" panose="020F0502020204030204" pitchFamily="34" charset="0"/>
              <a:cs typeface="Times New Roman" panose="02020603050405020304" pitchFamily="18" charset="0"/>
            </a:endParaRPr>
          </a:p>
          <a:p>
            <a:pPr marL="0" indent="0" algn="r">
              <a:lnSpc>
                <a:spcPct val="107000"/>
              </a:lnSpc>
              <a:spcAft>
                <a:spcPts val="800"/>
              </a:spcAft>
              <a:buNone/>
            </a:pPr>
            <a:r>
              <a:rPr lang="en-GB" b="1" dirty="0" smtClean="0">
                <a:solidFill>
                  <a:sysClr val="windowText" lastClr="000000"/>
                </a:solidFill>
                <a:latin typeface="Century Gothic" panose="020B0502020202020204" pitchFamily="34" charset="0"/>
                <a:ea typeface="Calibri" panose="020F0502020204030204" pitchFamily="34" charset="0"/>
                <a:cs typeface="Times New Roman" panose="02020603050405020304" pitchFamily="18" charset="0"/>
              </a:rPr>
              <a:t>[</a:t>
            </a:r>
            <a:r>
              <a:rPr lang="en-GB" b="1" dirty="0">
                <a:solidFill>
                  <a:sysClr val="windowText" lastClr="000000"/>
                </a:solidFill>
                <a:latin typeface="Century Gothic" panose="020B0502020202020204" pitchFamily="34" charset="0"/>
                <a:ea typeface="Calibri" panose="020F0502020204030204" pitchFamily="34" charset="0"/>
                <a:cs typeface="Times New Roman" panose="02020603050405020304" pitchFamily="18" charset="0"/>
              </a:rPr>
              <a:t>8 marks]</a:t>
            </a:r>
            <a:endParaRPr lang="en-GB" sz="2400" dirty="0">
              <a:solidFill>
                <a:sysClr val="windowText" lastClr="000000"/>
              </a:solidFill>
              <a:latin typeface="Century Gothic" panose="020B0502020202020204" pitchFamily="34" charset="0"/>
              <a:ea typeface="Calibri" panose="020F0502020204030204" pitchFamily="34" charset="0"/>
              <a:cs typeface="Times New Roman" panose="02020603050405020304" pitchFamily="18" charset="0"/>
            </a:endParaRPr>
          </a:p>
          <a:p>
            <a:pPr marL="0" indent="0">
              <a:buNone/>
            </a:pPr>
            <a:endParaRPr lang="en-GB" dirty="0">
              <a:solidFill>
                <a:sysClr val="windowText" lastClr="000000"/>
              </a:solidFill>
              <a:latin typeface="Century Gothic" panose="020B0502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395908411"/>
              </p:ext>
            </p:extLst>
          </p:nvPr>
        </p:nvGraphicFramePr>
        <p:xfrm>
          <a:off x="5912893" y="1576314"/>
          <a:ext cx="5482988" cy="2773680"/>
        </p:xfrm>
        <a:graphic>
          <a:graphicData uri="http://schemas.openxmlformats.org/drawingml/2006/table">
            <a:tbl>
              <a:tblPr firstRow="1" firstCol="1" bandRow="1">
                <a:tableStyleId>{5940675A-B579-460E-94D1-54222C63F5DA}</a:tableStyleId>
              </a:tblPr>
              <a:tblGrid>
                <a:gridCol w="906558">
                  <a:extLst>
                    <a:ext uri="{9D8B030D-6E8A-4147-A177-3AD203B41FA5}">
                      <a16:colId xmlns:a16="http://schemas.microsoft.com/office/drawing/2014/main" val="1823614869"/>
                    </a:ext>
                  </a:extLst>
                </a:gridCol>
                <a:gridCol w="4576430">
                  <a:extLst>
                    <a:ext uri="{9D8B030D-6E8A-4147-A177-3AD203B41FA5}">
                      <a16:colId xmlns:a16="http://schemas.microsoft.com/office/drawing/2014/main" val="2070206420"/>
                    </a:ext>
                  </a:extLst>
                </a:gridCol>
              </a:tblGrid>
              <a:tr h="0">
                <a:tc>
                  <a:txBody>
                    <a:bodyPr/>
                    <a:lstStyle/>
                    <a:p>
                      <a:pPr algn="ctr">
                        <a:lnSpc>
                          <a:spcPct val="107000"/>
                        </a:lnSpc>
                        <a:spcAft>
                          <a:spcPts val="0"/>
                        </a:spcAft>
                      </a:pPr>
                      <a:r>
                        <a:rPr lang="en-GB" sz="1400">
                          <a:effectLst/>
                        </a:rPr>
                        <a:t>4</a:t>
                      </a:r>
                    </a:p>
                    <a:p>
                      <a:pPr algn="ctr">
                        <a:lnSpc>
                          <a:spcPct val="107000"/>
                        </a:lnSpc>
                        <a:spcAft>
                          <a:spcPts val="0"/>
                        </a:spcAft>
                      </a:pPr>
                      <a:r>
                        <a:rPr lang="en-GB" sz="1400">
                          <a:effectLst/>
                        </a:rPr>
                        <a:t>7-8 marks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spcAft>
                          <a:spcPts val="0"/>
                        </a:spcAft>
                      </a:pPr>
                      <a:r>
                        <a:rPr lang="en-GB" sz="1400" dirty="0">
                          <a:effectLst/>
                        </a:rPr>
                        <a:t>Shows detailed and perceptive understanding of </a:t>
                      </a:r>
                      <a:r>
                        <a:rPr lang="en-GB" sz="1400" dirty="0" smtClean="0">
                          <a:effectLst/>
                        </a:rPr>
                        <a:t>structure: </a:t>
                      </a:r>
                      <a:endParaRPr lang="en-GB" sz="1600" dirty="0">
                        <a:effectLst/>
                      </a:endParaRPr>
                    </a:p>
                    <a:p>
                      <a:pPr>
                        <a:spcAft>
                          <a:spcPts val="0"/>
                        </a:spcAft>
                      </a:pPr>
                      <a:r>
                        <a:rPr lang="en-GB" sz="1400" dirty="0">
                          <a:effectLst/>
                        </a:rPr>
                        <a:t> Analyses the effects of the writer’s choices of </a:t>
                      </a:r>
                      <a:r>
                        <a:rPr lang="en-GB" sz="1400" dirty="0" smtClean="0">
                          <a:effectLst/>
                        </a:rPr>
                        <a:t>structure</a:t>
                      </a:r>
                      <a:endParaRPr lang="en-GB" sz="1600" dirty="0">
                        <a:effectLst/>
                      </a:endParaRPr>
                    </a:p>
                    <a:p>
                      <a:pPr>
                        <a:spcAft>
                          <a:spcPts val="0"/>
                        </a:spcAft>
                      </a:pPr>
                      <a:r>
                        <a:rPr lang="en-GB" sz="1400" dirty="0">
                          <a:effectLst/>
                        </a:rPr>
                        <a:t> Selects a judicious range of textual detail </a:t>
                      </a:r>
                      <a:endParaRPr lang="en-GB" sz="1600" dirty="0">
                        <a:effectLst/>
                      </a:endParaRPr>
                    </a:p>
                    <a:p>
                      <a:pPr>
                        <a:spcAft>
                          <a:spcPts val="0"/>
                        </a:spcAft>
                      </a:pPr>
                      <a:r>
                        <a:rPr lang="en-GB" sz="1400" dirty="0">
                          <a:effectLst/>
                        </a:rPr>
                        <a:t> Makes sophisticated and accurate use of subject terminology </a:t>
                      </a:r>
                      <a:endParaRPr lang="en-GB" sz="1600" dirty="0">
                        <a:solidFill>
                          <a:srgbClr val="000000"/>
                        </a:solidFill>
                        <a:effectLst/>
                        <a:latin typeface="Arial" panose="020B0604020202020204" pitchFamily="34" charset="0"/>
                        <a:ea typeface="Calibri" panose="020F0502020204030204" pitchFamily="34" charset="0"/>
                      </a:endParaRPr>
                    </a:p>
                  </a:txBody>
                  <a:tcPr marL="68580" marR="68580" marT="0" marB="0">
                    <a:solidFill>
                      <a:schemeClr val="bg1">
                        <a:lumMod val="95000"/>
                      </a:schemeClr>
                    </a:solidFill>
                  </a:tcPr>
                </a:tc>
                <a:extLst>
                  <a:ext uri="{0D108BD9-81ED-4DB2-BD59-A6C34878D82A}">
                    <a16:rowId xmlns:a16="http://schemas.microsoft.com/office/drawing/2014/main" val="3723129381"/>
                  </a:ext>
                </a:extLst>
              </a:tr>
              <a:tr h="0">
                <a:tc>
                  <a:txBody>
                    <a:bodyPr/>
                    <a:lstStyle/>
                    <a:p>
                      <a:pPr algn="ctr">
                        <a:lnSpc>
                          <a:spcPct val="107000"/>
                        </a:lnSpc>
                        <a:spcAft>
                          <a:spcPts val="0"/>
                        </a:spcAft>
                      </a:pPr>
                      <a:r>
                        <a:rPr lang="en-GB" sz="1400">
                          <a:effectLst/>
                        </a:rPr>
                        <a:t>3</a:t>
                      </a:r>
                    </a:p>
                    <a:p>
                      <a:pPr algn="ctr">
                        <a:lnSpc>
                          <a:spcPct val="107000"/>
                        </a:lnSpc>
                        <a:spcAft>
                          <a:spcPts val="0"/>
                        </a:spcAft>
                      </a:pPr>
                      <a:r>
                        <a:rPr lang="en-GB" sz="1400">
                          <a:effectLst/>
                        </a:rPr>
                        <a:t>5-6 marks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spcAft>
                          <a:spcPts val="0"/>
                        </a:spcAft>
                      </a:pPr>
                      <a:r>
                        <a:rPr lang="en-GB" sz="1400" dirty="0">
                          <a:effectLst/>
                        </a:rPr>
                        <a:t>Shows clear understanding of </a:t>
                      </a:r>
                      <a:r>
                        <a:rPr lang="en-GB" sz="1400" dirty="0" smtClean="0">
                          <a:effectLst/>
                        </a:rPr>
                        <a:t>structure: </a:t>
                      </a:r>
                      <a:endParaRPr lang="en-GB" sz="1600" dirty="0">
                        <a:effectLst/>
                      </a:endParaRPr>
                    </a:p>
                    <a:p>
                      <a:pPr>
                        <a:spcAft>
                          <a:spcPts val="0"/>
                        </a:spcAft>
                      </a:pPr>
                      <a:r>
                        <a:rPr lang="en-GB" sz="1400" dirty="0">
                          <a:effectLst/>
                        </a:rPr>
                        <a:t> Explains clearly the effects of the writer’s choices of </a:t>
                      </a:r>
                      <a:r>
                        <a:rPr lang="en-GB" sz="1400" dirty="0" smtClean="0">
                          <a:effectLst/>
                        </a:rPr>
                        <a:t>structure </a:t>
                      </a:r>
                      <a:endParaRPr lang="en-GB" sz="1600" dirty="0">
                        <a:effectLst/>
                      </a:endParaRPr>
                    </a:p>
                    <a:p>
                      <a:pPr>
                        <a:spcAft>
                          <a:spcPts val="0"/>
                        </a:spcAft>
                      </a:pPr>
                      <a:r>
                        <a:rPr lang="en-GB" sz="1400" dirty="0">
                          <a:effectLst/>
                        </a:rPr>
                        <a:t> Selects a range of relevant textual detail </a:t>
                      </a:r>
                      <a:endParaRPr lang="en-GB" sz="1600" dirty="0">
                        <a:effectLst/>
                      </a:endParaRPr>
                    </a:p>
                    <a:p>
                      <a:pPr>
                        <a:spcAft>
                          <a:spcPts val="0"/>
                        </a:spcAft>
                      </a:pPr>
                      <a:r>
                        <a:rPr lang="en-GB" sz="1400" dirty="0">
                          <a:effectLst/>
                        </a:rPr>
                        <a:t> Makes clear and accurate use of subject terminology</a:t>
                      </a:r>
                      <a:endParaRPr lang="en-GB" sz="1600" dirty="0">
                        <a:solidFill>
                          <a:srgbClr val="000000"/>
                        </a:solidFill>
                        <a:effectLst/>
                        <a:latin typeface="Arial" panose="020B0604020202020204" pitchFamily="34" charset="0"/>
                        <a:ea typeface="Calibri" panose="020F0502020204030204" pitchFamily="34" charset="0"/>
                      </a:endParaRPr>
                    </a:p>
                  </a:txBody>
                  <a:tcPr marL="68580" marR="68580" marT="0" marB="0">
                    <a:solidFill>
                      <a:schemeClr val="bg1">
                        <a:lumMod val="95000"/>
                      </a:schemeClr>
                    </a:solidFill>
                  </a:tcPr>
                </a:tc>
                <a:extLst>
                  <a:ext uri="{0D108BD9-81ED-4DB2-BD59-A6C34878D82A}">
                    <a16:rowId xmlns:a16="http://schemas.microsoft.com/office/drawing/2014/main" val="2903480570"/>
                  </a:ext>
                </a:extLst>
              </a:tr>
            </a:tbl>
          </a:graphicData>
        </a:graphic>
      </p:graphicFrame>
      <p:sp>
        <p:nvSpPr>
          <p:cNvPr id="5" name="TextBox 4"/>
          <p:cNvSpPr txBox="1"/>
          <p:nvPr/>
        </p:nvSpPr>
        <p:spPr>
          <a:xfrm>
            <a:off x="5912893" y="4503761"/>
            <a:ext cx="5482988" cy="1323439"/>
          </a:xfrm>
          <a:prstGeom prst="rect">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GB" sz="2000" dirty="0" smtClean="0">
                <a:solidFill>
                  <a:sysClr val="windowText" lastClr="000000"/>
                </a:solidFill>
              </a:rPr>
              <a:t>Remind me – what is this question asking us to do? What would we need to do to get a good mark? Write these notes down in your book.</a:t>
            </a:r>
            <a:endParaRPr lang="en-GB" sz="2000" dirty="0">
              <a:solidFill>
                <a:sysClr val="windowText" lastClr="000000"/>
              </a:solidFill>
            </a:endParaRPr>
          </a:p>
        </p:txBody>
      </p:sp>
    </p:spTree>
    <p:extLst>
      <p:ext uri="{BB962C8B-B14F-4D97-AF65-F5344CB8AC3E}">
        <p14:creationId xmlns:p14="http://schemas.microsoft.com/office/powerpoint/2010/main" val="17581809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Let’s Annotate Together</a:t>
            </a:r>
            <a:endParaRPr lang="en-GB" sz="4000" dirty="0"/>
          </a:p>
        </p:txBody>
      </p:sp>
      <p:sp>
        <p:nvSpPr>
          <p:cNvPr id="3" name="Content Placeholder 2"/>
          <p:cNvSpPr>
            <a:spLocks noGrp="1"/>
          </p:cNvSpPr>
          <p:nvPr>
            <p:ph idx="1"/>
          </p:nvPr>
        </p:nvSpPr>
        <p:spPr>
          <a:xfrm>
            <a:off x="584579" y="1325563"/>
            <a:ext cx="5625152" cy="3369267"/>
          </a:xfrm>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oAutofit/>
          </a:bodyPr>
          <a:lstStyle/>
          <a:p>
            <a:pPr marL="0" indent="0">
              <a:buNone/>
            </a:pPr>
            <a:r>
              <a:rPr lang="en-GB" sz="2400" b="1" u="sng" dirty="0" smtClean="0">
                <a:solidFill>
                  <a:sysClr val="windowText" lastClr="000000"/>
                </a:solidFill>
              </a:rPr>
              <a:t>Things to look for:</a:t>
            </a:r>
          </a:p>
          <a:p>
            <a:pPr marL="0" indent="0">
              <a:buNone/>
            </a:pPr>
            <a:r>
              <a:rPr lang="en-GB" sz="2400" dirty="0" smtClean="0">
                <a:solidFill>
                  <a:sysClr val="windowText" lastClr="000000"/>
                </a:solidFill>
              </a:rPr>
              <a:t>How the extract develops:</a:t>
            </a:r>
          </a:p>
          <a:p>
            <a:pPr>
              <a:buFontTx/>
              <a:buChar char="-"/>
            </a:pPr>
            <a:r>
              <a:rPr lang="en-GB" sz="2400" dirty="0" smtClean="0">
                <a:solidFill>
                  <a:sysClr val="windowText" lastClr="000000"/>
                </a:solidFill>
              </a:rPr>
              <a:t>What happens at the beginning? Why is this interesting?</a:t>
            </a:r>
          </a:p>
          <a:p>
            <a:pPr>
              <a:buFontTx/>
              <a:buChar char="-"/>
            </a:pPr>
            <a:r>
              <a:rPr lang="en-GB" sz="2400" dirty="0" smtClean="0">
                <a:solidFill>
                  <a:sysClr val="windowText" lastClr="000000"/>
                </a:solidFill>
              </a:rPr>
              <a:t>What happens in the middle? Why is this interesting?</a:t>
            </a:r>
          </a:p>
          <a:p>
            <a:pPr>
              <a:buFontTx/>
              <a:buChar char="-"/>
            </a:pPr>
            <a:r>
              <a:rPr lang="en-GB" sz="2400" dirty="0" smtClean="0">
                <a:solidFill>
                  <a:sysClr val="windowText" lastClr="000000"/>
                </a:solidFill>
              </a:rPr>
              <a:t>What happens at the end? Why is this interesting?</a:t>
            </a:r>
            <a:endParaRPr lang="en-GB" sz="2400" dirty="0">
              <a:solidFill>
                <a:sysClr val="windowText" lastClr="000000"/>
              </a:solidFill>
            </a:endParaRPr>
          </a:p>
        </p:txBody>
      </p:sp>
      <p:pic>
        <p:nvPicPr>
          <p:cNvPr id="5" name="Picture 4"/>
          <p:cNvPicPr>
            <a:picLocks noChangeAspect="1"/>
          </p:cNvPicPr>
          <p:nvPr/>
        </p:nvPicPr>
        <p:blipFill>
          <a:blip r:embed="rId2"/>
          <a:stretch>
            <a:fillRect/>
          </a:stretch>
        </p:blipFill>
        <p:spPr>
          <a:xfrm>
            <a:off x="6946710" y="177424"/>
            <a:ext cx="5245290" cy="1440830"/>
          </a:xfrm>
          <a:prstGeom prst="rect">
            <a:avLst/>
          </a:prstGeom>
        </p:spPr>
      </p:pic>
      <p:pic>
        <p:nvPicPr>
          <p:cNvPr id="6" name="Picture 5"/>
          <p:cNvPicPr>
            <a:picLocks noChangeAspect="1"/>
          </p:cNvPicPr>
          <p:nvPr/>
        </p:nvPicPr>
        <p:blipFill rotWithShape="1">
          <a:blip r:embed="rId3"/>
          <a:srcRect b="13099"/>
          <a:stretch/>
        </p:blipFill>
        <p:spPr>
          <a:xfrm>
            <a:off x="6823880" y="3505080"/>
            <a:ext cx="5368119" cy="3352919"/>
          </a:xfrm>
          <a:prstGeom prst="rect">
            <a:avLst/>
          </a:prstGeom>
        </p:spPr>
      </p:pic>
      <p:pic>
        <p:nvPicPr>
          <p:cNvPr id="4" name="Picture 3"/>
          <p:cNvPicPr>
            <a:picLocks noChangeAspect="1"/>
          </p:cNvPicPr>
          <p:nvPr/>
        </p:nvPicPr>
        <p:blipFill>
          <a:blip r:embed="rId4"/>
          <a:stretch>
            <a:fillRect/>
          </a:stretch>
        </p:blipFill>
        <p:spPr>
          <a:xfrm>
            <a:off x="6823880" y="1724904"/>
            <a:ext cx="5255383" cy="1848416"/>
          </a:xfrm>
          <a:prstGeom prst="rect">
            <a:avLst/>
          </a:prstGeom>
        </p:spPr>
      </p:pic>
      <p:sp>
        <p:nvSpPr>
          <p:cNvPr id="7" name="Rectangle 6"/>
          <p:cNvSpPr/>
          <p:nvPr/>
        </p:nvSpPr>
        <p:spPr>
          <a:xfrm>
            <a:off x="2068773" y="4776718"/>
            <a:ext cx="3189027" cy="2031325"/>
          </a:xfrm>
          <a:prstGeom prst="rect">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buFont typeface="Wingdings" panose="05000000000000000000" pitchFamily="2" charset="2"/>
              <a:buChar char="Ø"/>
            </a:pPr>
            <a:r>
              <a:rPr lang="en-GB" dirty="0" smtClean="0">
                <a:solidFill>
                  <a:sysClr val="windowText" lastClr="000000"/>
                </a:solidFill>
              </a:rPr>
              <a:t> Sentence </a:t>
            </a:r>
            <a:r>
              <a:rPr lang="en-GB" dirty="0">
                <a:solidFill>
                  <a:sysClr val="windowText" lastClr="000000"/>
                </a:solidFill>
              </a:rPr>
              <a:t>types</a:t>
            </a:r>
          </a:p>
          <a:p>
            <a:pPr>
              <a:buFont typeface="Wingdings" panose="05000000000000000000" pitchFamily="2" charset="2"/>
              <a:buChar char="Ø"/>
            </a:pPr>
            <a:r>
              <a:rPr lang="en-GB" dirty="0">
                <a:solidFill>
                  <a:sysClr val="windowText" lastClr="000000"/>
                </a:solidFill>
              </a:rPr>
              <a:t> Punctuation</a:t>
            </a:r>
          </a:p>
          <a:p>
            <a:pPr>
              <a:buFont typeface="Wingdings" panose="05000000000000000000" pitchFamily="2" charset="2"/>
              <a:buChar char="Ø"/>
            </a:pPr>
            <a:r>
              <a:rPr lang="en-GB" dirty="0">
                <a:solidFill>
                  <a:sysClr val="windowText" lastClr="000000"/>
                </a:solidFill>
              </a:rPr>
              <a:t> Syndetic/</a:t>
            </a:r>
            <a:r>
              <a:rPr lang="en-GB" dirty="0" err="1">
                <a:solidFill>
                  <a:sysClr val="windowText" lastClr="000000"/>
                </a:solidFill>
              </a:rPr>
              <a:t>asyndetic</a:t>
            </a:r>
            <a:r>
              <a:rPr lang="en-GB" dirty="0">
                <a:solidFill>
                  <a:sysClr val="windowText" lastClr="000000"/>
                </a:solidFill>
              </a:rPr>
              <a:t> lists</a:t>
            </a:r>
          </a:p>
          <a:p>
            <a:pPr>
              <a:buFont typeface="Wingdings" panose="05000000000000000000" pitchFamily="2" charset="2"/>
              <a:buChar char="Ø"/>
            </a:pPr>
            <a:r>
              <a:rPr lang="en-GB" dirty="0">
                <a:solidFill>
                  <a:sysClr val="windowText" lastClr="000000"/>
                </a:solidFill>
              </a:rPr>
              <a:t> 1</a:t>
            </a:r>
            <a:r>
              <a:rPr lang="en-GB" baseline="30000" dirty="0">
                <a:solidFill>
                  <a:sysClr val="windowText" lastClr="000000"/>
                </a:solidFill>
              </a:rPr>
              <a:t>st</a:t>
            </a:r>
            <a:r>
              <a:rPr lang="en-GB" dirty="0">
                <a:solidFill>
                  <a:sysClr val="windowText" lastClr="000000"/>
                </a:solidFill>
              </a:rPr>
              <a:t>/2</a:t>
            </a:r>
            <a:r>
              <a:rPr lang="en-GB" baseline="30000" dirty="0">
                <a:solidFill>
                  <a:sysClr val="windowText" lastClr="000000"/>
                </a:solidFill>
              </a:rPr>
              <a:t>nd</a:t>
            </a:r>
            <a:r>
              <a:rPr lang="en-GB" dirty="0">
                <a:solidFill>
                  <a:sysClr val="windowText" lastClr="000000"/>
                </a:solidFill>
              </a:rPr>
              <a:t>/3</a:t>
            </a:r>
            <a:r>
              <a:rPr lang="en-GB" baseline="30000" dirty="0">
                <a:solidFill>
                  <a:sysClr val="windowText" lastClr="000000"/>
                </a:solidFill>
              </a:rPr>
              <a:t>rd</a:t>
            </a:r>
            <a:r>
              <a:rPr lang="en-GB" dirty="0">
                <a:solidFill>
                  <a:sysClr val="windowText" lastClr="000000"/>
                </a:solidFill>
              </a:rPr>
              <a:t> Person</a:t>
            </a:r>
          </a:p>
          <a:p>
            <a:pPr>
              <a:buFont typeface="Wingdings" panose="05000000000000000000" pitchFamily="2" charset="2"/>
              <a:buChar char="Ø"/>
            </a:pPr>
            <a:r>
              <a:rPr lang="en-GB" dirty="0">
                <a:solidFill>
                  <a:sysClr val="windowText" lastClr="000000"/>
                </a:solidFill>
              </a:rPr>
              <a:t> Cinematic writing</a:t>
            </a:r>
          </a:p>
          <a:p>
            <a:pPr>
              <a:buFont typeface="Wingdings" panose="05000000000000000000" pitchFamily="2" charset="2"/>
              <a:buChar char="Ø"/>
            </a:pPr>
            <a:r>
              <a:rPr lang="en-GB" dirty="0">
                <a:solidFill>
                  <a:sysClr val="windowText" lastClr="000000"/>
                </a:solidFill>
              </a:rPr>
              <a:t> Time shifts</a:t>
            </a:r>
          </a:p>
          <a:p>
            <a:pPr>
              <a:buFont typeface="Wingdings" panose="05000000000000000000" pitchFamily="2" charset="2"/>
              <a:buChar char="Ø"/>
            </a:pPr>
            <a:r>
              <a:rPr lang="en-GB" dirty="0">
                <a:solidFill>
                  <a:sysClr val="windowText" lastClr="000000"/>
                </a:solidFill>
              </a:rPr>
              <a:t> Tense shifts</a:t>
            </a:r>
          </a:p>
        </p:txBody>
      </p:sp>
      <p:sp>
        <p:nvSpPr>
          <p:cNvPr id="8" name="Rectangle 7"/>
          <p:cNvSpPr/>
          <p:nvPr/>
        </p:nvSpPr>
        <p:spPr>
          <a:xfrm rot="16200000">
            <a:off x="479567" y="5376881"/>
            <a:ext cx="2347415" cy="830997"/>
          </a:xfrm>
          <a:prstGeom prst="rect">
            <a:avLst/>
          </a:prstGeom>
          <a:noFill/>
        </p:spPr>
        <p:txBody>
          <a:bodyPr wrap="square" lIns="91440" tIns="45720" rIns="91440" bIns="45720">
            <a:spAutoFit/>
          </a:bodyPr>
          <a:lstStyle/>
          <a:p>
            <a:pPr algn="ctr"/>
            <a:r>
              <a:rPr lang="en-US" sz="2400" b="1" cap="none" spc="0" dirty="0" smtClean="0">
                <a:ln w="0"/>
                <a:solidFill>
                  <a:schemeClr val="tx1"/>
                </a:solidFill>
                <a:effectLst>
                  <a:outerShdw blurRad="38100" dist="19050" dir="2700000" algn="tl" rotWithShape="0">
                    <a:schemeClr val="dk1">
                      <a:alpha val="40000"/>
                    </a:schemeClr>
                  </a:outerShdw>
                </a:effectLst>
              </a:rPr>
              <a:t>Other Techniques</a:t>
            </a:r>
            <a:endParaRPr lang="en-US" sz="2400" b="1"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8260316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Sentence Starters</a:t>
            </a:r>
            <a:endParaRPr lang="en-GB" dirty="0"/>
          </a:p>
        </p:txBody>
      </p:sp>
      <p:sp>
        <p:nvSpPr>
          <p:cNvPr id="4" name="Rectangle 3"/>
          <p:cNvSpPr/>
          <p:nvPr/>
        </p:nvSpPr>
        <p:spPr>
          <a:xfrm>
            <a:off x="5436359" y="6070348"/>
            <a:ext cx="6437194" cy="787652"/>
          </a:xfrm>
          <a:prstGeom prst="rect">
            <a:avLst/>
          </a:prstGeom>
          <a:solidFill>
            <a:srgbClr val="FFFF00"/>
          </a:solidFill>
          <a:ln w="38100">
            <a:solidFill>
              <a:srgbClr val="FF0000"/>
            </a:solidFill>
          </a:ln>
        </p:spPr>
        <p:txBody>
          <a:bodyPr wrap="square">
            <a:spAutoFit/>
          </a:bodyPr>
          <a:lstStyle/>
          <a:p>
            <a:pPr algn="ctr">
              <a:lnSpc>
                <a:spcPct val="107000"/>
              </a:lnSpc>
              <a:spcAft>
                <a:spcPts val="800"/>
              </a:spcAft>
            </a:pPr>
            <a:r>
              <a:rPr lang="en-GB" b="1" u="sng" dirty="0">
                <a:latin typeface="Century Gothic" panose="020B0502020202020204" pitchFamily="34" charset="0"/>
                <a:ea typeface="Calibri" panose="020F0502020204030204" pitchFamily="34" charset="0"/>
                <a:cs typeface="Times New Roman" panose="02020603050405020304" pitchFamily="18" charset="0"/>
              </a:rPr>
              <a:t>Banned </a:t>
            </a:r>
            <a:r>
              <a:rPr lang="en-GB" b="1" u="sng" dirty="0" smtClean="0">
                <a:latin typeface="Century Gothic" panose="020B0502020202020204" pitchFamily="34" charset="0"/>
                <a:ea typeface="Calibri" panose="020F0502020204030204" pitchFamily="34" charset="0"/>
                <a:cs typeface="Times New Roman" panose="02020603050405020304" pitchFamily="18" charset="0"/>
              </a:rPr>
              <a:t>phrase:</a:t>
            </a:r>
            <a:endParaRPr lang="en-GB" sz="3200" b="1" u="sng"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smtClean="0">
                <a:latin typeface="Century Gothic" panose="020B0502020202020204" pitchFamily="34" charset="0"/>
                <a:ea typeface="Calibri" panose="020F0502020204030204" pitchFamily="34" charset="0"/>
                <a:cs typeface="Times New Roman" panose="02020603050405020304" pitchFamily="18" charset="0"/>
              </a:rPr>
              <a:t>This </a:t>
            </a:r>
            <a:r>
              <a:rPr lang="en-GB" dirty="0">
                <a:latin typeface="Century Gothic" panose="020B0502020202020204" pitchFamily="34" charset="0"/>
                <a:ea typeface="Calibri" panose="020F0502020204030204" pitchFamily="34" charset="0"/>
                <a:cs typeface="Times New Roman" panose="02020603050405020304" pitchFamily="18" charset="0"/>
              </a:rPr>
              <a:t>makes me want to read on because it is interesting</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Content Placeholder 2"/>
          <p:cNvSpPr>
            <a:spLocks noGrp="1"/>
          </p:cNvSpPr>
          <p:nvPr>
            <p:ph idx="1"/>
          </p:nvPr>
        </p:nvSpPr>
        <p:spPr>
          <a:xfrm>
            <a:off x="783609" y="1498079"/>
            <a:ext cx="2041478" cy="903927"/>
          </a:xfrm>
          <a:ln w="381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a:lstStyle/>
          <a:p>
            <a:pPr marL="0" indent="0" algn="ctr">
              <a:buNone/>
            </a:pPr>
            <a:r>
              <a:rPr lang="en-GB" b="1" dirty="0" smtClean="0">
                <a:solidFill>
                  <a:schemeClr val="tx1"/>
                </a:solidFill>
              </a:rPr>
              <a:t>Technique</a:t>
            </a:r>
            <a:endParaRPr lang="en-GB" b="1" dirty="0">
              <a:solidFill>
                <a:schemeClr val="tx1"/>
              </a:solidFill>
            </a:endParaRPr>
          </a:p>
        </p:txBody>
      </p:sp>
      <p:sp>
        <p:nvSpPr>
          <p:cNvPr id="11" name="Content Placeholder 2"/>
          <p:cNvSpPr txBox="1">
            <a:spLocks/>
          </p:cNvSpPr>
          <p:nvPr/>
        </p:nvSpPr>
        <p:spPr>
          <a:xfrm>
            <a:off x="783609" y="2524837"/>
            <a:ext cx="2041478" cy="903927"/>
          </a:xfrm>
          <a:prstGeom prst="rect">
            <a:avLst/>
          </a:prstGeom>
          <a:solidFill>
            <a:schemeClr val="accent2"/>
          </a:solidFill>
          <a:ln w="381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GB" b="1" dirty="0" smtClean="0">
                <a:solidFill>
                  <a:schemeClr val="tx1"/>
                </a:solidFill>
              </a:rPr>
              <a:t>Evidence</a:t>
            </a:r>
            <a:endParaRPr lang="en-GB" b="1" dirty="0">
              <a:solidFill>
                <a:schemeClr val="tx1"/>
              </a:solidFill>
            </a:endParaRPr>
          </a:p>
        </p:txBody>
      </p:sp>
      <p:sp>
        <p:nvSpPr>
          <p:cNvPr id="12" name="Content Placeholder 2"/>
          <p:cNvSpPr txBox="1">
            <a:spLocks/>
          </p:cNvSpPr>
          <p:nvPr/>
        </p:nvSpPr>
        <p:spPr>
          <a:xfrm>
            <a:off x="783609" y="3537947"/>
            <a:ext cx="2041478" cy="903927"/>
          </a:xfrm>
          <a:prstGeom prst="rect">
            <a:avLst/>
          </a:prstGeom>
          <a:solidFill>
            <a:schemeClr val="accent6"/>
          </a:solidFill>
          <a:ln w="381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GB" b="1" dirty="0" smtClean="0">
                <a:solidFill>
                  <a:schemeClr val="tx1"/>
                </a:solidFill>
              </a:rPr>
              <a:t>Explore</a:t>
            </a:r>
            <a:endParaRPr lang="en-GB" b="1" dirty="0">
              <a:solidFill>
                <a:schemeClr val="tx1"/>
              </a:solidFill>
            </a:endParaRPr>
          </a:p>
        </p:txBody>
      </p:sp>
      <p:sp>
        <p:nvSpPr>
          <p:cNvPr id="13" name="Content Placeholder 2"/>
          <p:cNvSpPr txBox="1">
            <a:spLocks/>
          </p:cNvSpPr>
          <p:nvPr/>
        </p:nvSpPr>
        <p:spPr>
          <a:xfrm>
            <a:off x="783609" y="4535233"/>
            <a:ext cx="2041478" cy="903927"/>
          </a:xfrm>
          <a:prstGeom prst="rect">
            <a:avLst/>
          </a:prstGeom>
          <a:solidFill>
            <a:schemeClr val="accent1"/>
          </a:solidFill>
          <a:ln w="381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GB" b="1" dirty="0" smtClean="0">
                <a:solidFill>
                  <a:schemeClr val="tx1"/>
                </a:solidFill>
              </a:rPr>
              <a:t>Effect</a:t>
            </a:r>
            <a:endParaRPr lang="en-GB" b="1" dirty="0">
              <a:solidFill>
                <a:schemeClr val="tx1"/>
              </a:solidFill>
            </a:endParaRPr>
          </a:p>
        </p:txBody>
      </p:sp>
      <p:sp>
        <p:nvSpPr>
          <p:cNvPr id="14" name="Rectangle 13"/>
          <p:cNvSpPr/>
          <p:nvPr/>
        </p:nvSpPr>
        <p:spPr>
          <a:xfrm>
            <a:off x="143035" y="5975258"/>
            <a:ext cx="4974875" cy="882742"/>
          </a:xfrm>
          <a:prstGeom prst="rect">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lnSpc>
                <a:spcPct val="107000"/>
              </a:lnSpc>
              <a:spcAft>
                <a:spcPts val="800"/>
              </a:spcAft>
            </a:pPr>
            <a:r>
              <a:rPr lang="en-GB" sz="1600" dirty="0">
                <a:solidFill>
                  <a:sysClr val="windowText" lastClr="000000"/>
                </a:solidFill>
                <a:latin typeface="Century Gothic" panose="020B0502020202020204" pitchFamily="34" charset="0"/>
                <a:ea typeface="Calibri" panose="020F0502020204030204" pitchFamily="34" charset="0"/>
                <a:cs typeface="Times New Roman" panose="02020603050405020304" pitchFamily="18" charset="0"/>
              </a:rPr>
              <a:t>Use this structure for EVERY quote you </a:t>
            </a:r>
            <a:r>
              <a:rPr lang="en-GB" sz="1600" dirty="0" smtClean="0">
                <a:solidFill>
                  <a:sysClr val="windowText" lastClr="000000"/>
                </a:solidFill>
                <a:latin typeface="Century Gothic" panose="020B0502020202020204" pitchFamily="34" charset="0"/>
                <a:ea typeface="Calibri" panose="020F0502020204030204" pitchFamily="34" charset="0"/>
                <a:cs typeface="Times New Roman" panose="02020603050405020304" pitchFamily="18" charset="0"/>
              </a:rPr>
              <a:t>analyse. Do NOT tell me the definition of the technique. I am aware of what paragraphs are, thank you.</a:t>
            </a:r>
            <a:endParaRPr lang="en-GB" sz="280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5" name="Content Placeholder 2"/>
          <p:cNvSpPr txBox="1">
            <a:spLocks/>
          </p:cNvSpPr>
          <p:nvPr/>
        </p:nvSpPr>
        <p:spPr>
          <a:xfrm>
            <a:off x="3076432" y="1502228"/>
            <a:ext cx="8264858" cy="903927"/>
          </a:xfrm>
          <a:prstGeom prst="rect">
            <a:avLst/>
          </a:prstGeom>
          <a:ln w="38100" cap="flat" cmpd="sng" algn="ctr">
            <a:solidFill>
              <a:schemeClr val="tx1"/>
            </a:solidFill>
            <a:prstDash val="solid"/>
          </a:ln>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buFont typeface="Wingdings" panose="05000000000000000000" pitchFamily="2" charset="2"/>
              <a:buChar char="Ø"/>
            </a:pPr>
            <a:r>
              <a:rPr lang="en-GB" dirty="0" smtClean="0">
                <a:solidFill>
                  <a:schemeClr val="tx1"/>
                </a:solidFill>
              </a:rPr>
              <a:t> The writer begins the extract by…</a:t>
            </a:r>
          </a:p>
          <a:p>
            <a:pPr>
              <a:buFont typeface="Wingdings" panose="05000000000000000000" pitchFamily="2" charset="2"/>
              <a:buChar char="Ø"/>
            </a:pPr>
            <a:r>
              <a:rPr lang="en-GB" dirty="0" smtClean="0">
                <a:solidFill>
                  <a:schemeClr val="tx1"/>
                </a:solidFill>
              </a:rPr>
              <a:t> In order to interest the reader, the </a:t>
            </a:r>
            <a:r>
              <a:rPr lang="en-GB" dirty="0">
                <a:solidFill>
                  <a:schemeClr val="tx1"/>
                </a:solidFill>
              </a:rPr>
              <a:t>w</a:t>
            </a:r>
            <a:r>
              <a:rPr lang="en-GB" dirty="0" smtClean="0">
                <a:solidFill>
                  <a:schemeClr val="tx1"/>
                </a:solidFill>
              </a:rPr>
              <a:t>riter…</a:t>
            </a:r>
            <a:endParaRPr lang="en-GB" dirty="0">
              <a:solidFill>
                <a:schemeClr val="tx1"/>
              </a:solidFill>
            </a:endParaRPr>
          </a:p>
        </p:txBody>
      </p:sp>
      <p:sp>
        <p:nvSpPr>
          <p:cNvPr id="16" name="Content Placeholder 2"/>
          <p:cNvSpPr txBox="1">
            <a:spLocks/>
          </p:cNvSpPr>
          <p:nvPr/>
        </p:nvSpPr>
        <p:spPr>
          <a:xfrm>
            <a:off x="3076432" y="2524836"/>
            <a:ext cx="8264858" cy="903927"/>
          </a:xfrm>
          <a:prstGeom prst="rect">
            <a:avLst/>
          </a:prstGeom>
          <a:solidFill>
            <a:schemeClr val="accent2"/>
          </a:solidFill>
          <a:ln w="38100" cap="flat" cmpd="sng" algn="ctr">
            <a:solidFill>
              <a:schemeClr val="tx1"/>
            </a:solidFill>
            <a:prstDash val="solid"/>
          </a:ln>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buFont typeface="Wingdings" panose="05000000000000000000" pitchFamily="2" charset="2"/>
              <a:buChar char="Ø"/>
            </a:pPr>
            <a:r>
              <a:rPr lang="en-GB" dirty="0" smtClean="0">
                <a:solidFill>
                  <a:schemeClr val="tx1"/>
                </a:solidFill>
              </a:rPr>
              <a:t> This is shown in the quotation…</a:t>
            </a:r>
          </a:p>
          <a:p>
            <a:pPr>
              <a:buFont typeface="Wingdings" panose="05000000000000000000" pitchFamily="2" charset="2"/>
              <a:buChar char="Ø"/>
            </a:pPr>
            <a:r>
              <a:rPr lang="en-GB" dirty="0" smtClean="0">
                <a:solidFill>
                  <a:schemeClr val="tx1"/>
                </a:solidFill>
              </a:rPr>
              <a:t> This is perhaps best demonstrated when…</a:t>
            </a:r>
            <a:endParaRPr lang="en-GB" dirty="0">
              <a:solidFill>
                <a:schemeClr val="tx1"/>
              </a:solidFill>
            </a:endParaRPr>
          </a:p>
        </p:txBody>
      </p:sp>
      <p:sp>
        <p:nvSpPr>
          <p:cNvPr id="17" name="Content Placeholder 2"/>
          <p:cNvSpPr txBox="1">
            <a:spLocks/>
          </p:cNvSpPr>
          <p:nvPr/>
        </p:nvSpPr>
        <p:spPr>
          <a:xfrm>
            <a:off x="3076432" y="3537946"/>
            <a:ext cx="8264858" cy="903927"/>
          </a:xfrm>
          <a:prstGeom prst="rect">
            <a:avLst/>
          </a:prstGeom>
          <a:solidFill>
            <a:schemeClr val="accent6"/>
          </a:solidFill>
          <a:ln w="38100" cap="flat" cmpd="sng" algn="ctr">
            <a:solidFill>
              <a:schemeClr val="tx1"/>
            </a:solidFill>
            <a:prstDash val="solid"/>
          </a:ln>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buFont typeface="Wingdings" panose="05000000000000000000" pitchFamily="2" charset="2"/>
              <a:buChar char="Ø"/>
            </a:pPr>
            <a:r>
              <a:rPr lang="en-GB" dirty="0" smtClean="0">
                <a:solidFill>
                  <a:schemeClr val="tx1"/>
                </a:solidFill>
              </a:rPr>
              <a:t>One interesting feature of the structure of this text is…</a:t>
            </a:r>
            <a:endParaRPr lang="en-GB" dirty="0">
              <a:solidFill>
                <a:schemeClr val="tx1"/>
              </a:solidFill>
            </a:endParaRPr>
          </a:p>
          <a:p>
            <a:pPr>
              <a:buFont typeface="Wingdings" panose="05000000000000000000" pitchFamily="2" charset="2"/>
              <a:buChar char="Ø"/>
            </a:pPr>
            <a:r>
              <a:rPr lang="en-GB" dirty="0">
                <a:solidFill>
                  <a:schemeClr val="tx1"/>
                </a:solidFill>
              </a:rPr>
              <a:t>He chooses the </a:t>
            </a:r>
            <a:r>
              <a:rPr lang="en-GB" dirty="0" smtClean="0">
                <a:solidFill>
                  <a:schemeClr val="tx1"/>
                </a:solidFill>
              </a:rPr>
              <a:t>technique… </a:t>
            </a:r>
            <a:r>
              <a:rPr lang="en-GB" dirty="0">
                <a:solidFill>
                  <a:schemeClr val="tx1"/>
                </a:solidFill>
              </a:rPr>
              <a:t>here to </a:t>
            </a:r>
            <a:r>
              <a:rPr lang="en-GB" dirty="0" smtClean="0">
                <a:solidFill>
                  <a:schemeClr val="tx1"/>
                </a:solidFill>
              </a:rPr>
              <a:t>interest the reader because…</a:t>
            </a:r>
          </a:p>
          <a:p>
            <a:pPr>
              <a:buFont typeface="Wingdings" panose="05000000000000000000" pitchFamily="2" charset="2"/>
              <a:buChar char="Ø"/>
            </a:pPr>
            <a:r>
              <a:rPr lang="en-GB" dirty="0" smtClean="0">
                <a:solidFill>
                  <a:schemeClr val="tx1"/>
                </a:solidFill>
              </a:rPr>
              <a:t>The use of the technique… has been used here as the writer wants to interest the reader by…</a:t>
            </a:r>
            <a:endParaRPr lang="en-GB" dirty="0">
              <a:solidFill>
                <a:schemeClr val="tx1"/>
              </a:solidFill>
            </a:endParaRPr>
          </a:p>
        </p:txBody>
      </p:sp>
      <p:sp>
        <p:nvSpPr>
          <p:cNvPr id="18" name="Content Placeholder 2"/>
          <p:cNvSpPr txBox="1">
            <a:spLocks/>
          </p:cNvSpPr>
          <p:nvPr/>
        </p:nvSpPr>
        <p:spPr>
          <a:xfrm>
            <a:off x="3076432" y="4527536"/>
            <a:ext cx="8264858" cy="903927"/>
          </a:xfrm>
          <a:prstGeom prst="rect">
            <a:avLst/>
          </a:prstGeom>
          <a:solidFill>
            <a:schemeClr val="accent1"/>
          </a:solidFill>
          <a:ln w="38100" cap="flat" cmpd="sng" algn="ctr">
            <a:solidFill>
              <a:schemeClr val="tx1"/>
            </a:solidFill>
            <a:prstDash val="solid"/>
          </a:ln>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buFont typeface="Wingdings" panose="05000000000000000000" pitchFamily="2" charset="2"/>
              <a:buChar char="Ø"/>
            </a:pPr>
            <a:r>
              <a:rPr lang="en-GB" dirty="0" smtClean="0">
                <a:solidFill>
                  <a:schemeClr val="tx1"/>
                </a:solidFill>
              </a:rPr>
              <a:t>The writer </a:t>
            </a:r>
            <a:r>
              <a:rPr lang="en-GB" dirty="0">
                <a:solidFill>
                  <a:schemeClr val="tx1"/>
                </a:solidFill>
              </a:rPr>
              <a:t>probably did this to make the reader think…</a:t>
            </a:r>
          </a:p>
          <a:p>
            <a:pPr>
              <a:buFont typeface="Wingdings" panose="05000000000000000000" pitchFamily="2" charset="2"/>
              <a:buChar char="Ø"/>
            </a:pPr>
            <a:r>
              <a:rPr lang="en-GB" dirty="0">
                <a:solidFill>
                  <a:schemeClr val="tx1"/>
                </a:solidFill>
              </a:rPr>
              <a:t>However, some people could have interpreted it as</a:t>
            </a:r>
            <a:r>
              <a:rPr lang="en-GB" dirty="0" smtClean="0">
                <a:solidFill>
                  <a:schemeClr val="tx1"/>
                </a:solidFill>
              </a:rPr>
              <a:t>…</a:t>
            </a:r>
          </a:p>
          <a:p>
            <a:pPr>
              <a:buFont typeface="Wingdings" panose="05000000000000000000" pitchFamily="2" charset="2"/>
              <a:buChar char="Ø"/>
            </a:pPr>
            <a:r>
              <a:rPr lang="en-GB" dirty="0" smtClean="0">
                <a:solidFill>
                  <a:schemeClr val="tx1"/>
                </a:solidFill>
              </a:rPr>
              <a:t>In particular, the technique… would make the reader…</a:t>
            </a:r>
            <a:endParaRPr lang="en-GB" dirty="0">
              <a:solidFill>
                <a:schemeClr val="tx1"/>
              </a:solidFill>
            </a:endParaRPr>
          </a:p>
        </p:txBody>
      </p:sp>
      <p:sp>
        <p:nvSpPr>
          <p:cNvPr id="19" name="TextBox 18"/>
          <p:cNvSpPr txBox="1"/>
          <p:nvPr/>
        </p:nvSpPr>
        <p:spPr>
          <a:xfrm>
            <a:off x="6237027" y="173820"/>
            <a:ext cx="5540991" cy="1200329"/>
          </a:xfrm>
          <a:prstGeom prst="rect">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smtClean="0">
                <a:solidFill>
                  <a:sysClr val="windowText" lastClr="000000"/>
                </a:solidFill>
              </a:rPr>
              <a:t>You have </a:t>
            </a:r>
            <a:r>
              <a:rPr lang="en-GB" b="1" dirty="0" smtClean="0">
                <a:solidFill>
                  <a:sysClr val="windowText" lastClr="000000"/>
                </a:solidFill>
              </a:rPr>
              <a:t>ten minutes </a:t>
            </a:r>
            <a:r>
              <a:rPr lang="en-GB" dirty="0" smtClean="0">
                <a:solidFill>
                  <a:sysClr val="windowText" lastClr="000000"/>
                </a:solidFill>
              </a:rPr>
              <a:t>to write two to three analytical paragraphs. </a:t>
            </a:r>
            <a:r>
              <a:rPr lang="en-GB" dirty="0">
                <a:solidFill>
                  <a:sysClr val="windowText" lastClr="000000"/>
                </a:solidFill>
                <a:ea typeface="Calibri" panose="020F0502020204030204" pitchFamily="34" charset="0"/>
                <a:cs typeface="Times New Roman" panose="02020603050405020304" pitchFamily="18" charset="0"/>
              </a:rPr>
              <a:t>How has the writer structured the text to interest you as a reader</a:t>
            </a:r>
            <a:r>
              <a:rPr lang="en-GB" dirty="0" smtClean="0">
                <a:solidFill>
                  <a:sysClr val="windowText" lastClr="000000"/>
                </a:solidFill>
                <a:ea typeface="Calibri" panose="020F0502020204030204" pitchFamily="34" charset="0"/>
                <a:cs typeface="Times New Roman" panose="02020603050405020304" pitchFamily="18" charset="0"/>
              </a:rPr>
              <a:t>? </a:t>
            </a:r>
            <a:r>
              <a:rPr lang="en-GB" b="1" dirty="0" smtClean="0">
                <a:solidFill>
                  <a:sysClr val="windowText" lastClr="000000"/>
                </a:solidFill>
                <a:ea typeface="Calibri" panose="020F0502020204030204" pitchFamily="34" charset="0"/>
                <a:cs typeface="Times New Roman" panose="02020603050405020304" pitchFamily="18" charset="0"/>
              </a:rPr>
              <a:t>[8 marks]</a:t>
            </a:r>
            <a:endParaRPr lang="en-GB" dirty="0">
              <a:solidFill>
                <a:sysClr val="windowText" lastClr="000000"/>
              </a:solidFill>
            </a:endParaRPr>
          </a:p>
        </p:txBody>
      </p:sp>
    </p:spTree>
    <p:extLst>
      <p:ext uri="{BB962C8B-B14F-4D97-AF65-F5344CB8AC3E}">
        <p14:creationId xmlns:p14="http://schemas.microsoft.com/office/powerpoint/2010/main" val="14091641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Peer Assess This</a:t>
            </a:r>
            <a:endParaRPr lang="en-GB" dirty="0"/>
          </a:p>
        </p:txBody>
      </p:sp>
      <p:sp>
        <p:nvSpPr>
          <p:cNvPr id="3" name="Content Placeholder 2"/>
          <p:cNvSpPr>
            <a:spLocks noGrp="1"/>
          </p:cNvSpPr>
          <p:nvPr>
            <p:ph idx="1"/>
          </p:nvPr>
        </p:nvSpPr>
        <p:spPr>
          <a:xfrm>
            <a:off x="245659" y="1362716"/>
            <a:ext cx="6537277" cy="5193656"/>
          </a:xfrm>
        </p:spPr>
        <p:style>
          <a:lnRef idx="2">
            <a:schemeClr val="dk1"/>
          </a:lnRef>
          <a:fillRef idx="1">
            <a:schemeClr val="lt1"/>
          </a:fillRef>
          <a:effectRef idx="0">
            <a:schemeClr val="dk1"/>
          </a:effectRef>
          <a:fontRef idx="minor">
            <a:schemeClr val="dk1"/>
          </a:fontRef>
        </p:style>
        <p:txBody>
          <a:bodyPr>
            <a:normAutofit fontScale="85000" lnSpcReduction="10000"/>
          </a:bodyPr>
          <a:lstStyle/>
          <a:p>
            <a:pPr marL="0" indent="0">
              <a:buNone/>
            </a:pPr>
            <a:r>
              <a:rPr lang="en-GB" dirty="0" smtClean="0">
                <a:solidFill>
                  <a:schemeClr val="accent3">
                    <a:lumMod val="50000"/>
                  </a:schemeClr>
                </a:solidFill>
              </a:rPr>
              <a:t>The writer concludes the extract by shifting the focus on to an individual character. </a:t>
            </a:r>
            <a:r>
              <a:rPr lang="en-GB" dirty="0" smtClean="0">
                <a:solidFill>
                  <a:schemeClr val="accent2">
                    <a:lumMod val="75000"/>
                  </a:schemeClr>
                </a:solidFill>
              </a:rPr>
              <a:t>This is shown in the quotation, “One of the gypsies”. </a:t>
            </a:r>
            <a:r>
              <a:rPr lang="en-GB" dirty="0" smtClean="0">
                <a:solidFill>
                  <a:schemeClr val="accent6">
                    <a:lumMod val="50000"/>
                  </a:schemeClr>
                </a:solidFill>
              </a:rPr>
              <a:t>This is an interesting feature of the structure because we see that after all of the complexity of the text so far, one individual manages to stand out above all the rest as she dances and everybody gossips about her with “erroneous news”. </a:t>
            </a:r>
            <a:r>
              <a:rPr lang="en-GB" dirty="0" smtClean="0">
                <a:solidFill>
                  <a:schemeClr val="accent1">
                    <a:lumMod val="50000"/>
                  </a:schemeClr>
                </a:solidFill>
              </a:rPr>
              <a:t>In particular, the simple sentence of “The party has begun.” would interest the reader as it represents the gypsy girl. She is a solitary figure in a “sea-change of faces and voices”, and yet she stands out and is drawn to our attention by Fitzgerald. Just like the simple sentence stands out in a “seas” of complex sentences.</a:t>
            </a:r>
            <a:endParaRPr lang="en-GB" dirty="0" smtClean="0">
              <a:solidFill>
                <a:schemeClr val="accent2">
                  <a:lumMod val="75000"/>
                </a:schemeClr>
              </a:solidFill>
            </a:endParaRPr>
          </a:p>
          <a:p>
            <a:pPr marL="0" indent="0">
              <a:buNone/>
            </a:pPr>
            <a:endParaRPr lang="en-GB" dirty="0"/>
          </a:p>
          <a:p>
            <a:pPr marL="0" indent="0">
              <a:buNone/>
            </a:pP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777062213"/>
              </p:ext>
            </p:extLst>
          </p:nvPr>
        </p:nvGraphicFramePr>
        <p:xfrm>
          <a:off x="7015953" y="2045966"/>
          <a:ext cx="4751295" cy="4510406"/>
        </p:xfrm>
        <a:graphic>
          <a:graphicData uri="http://schemas.openxmlformats.org/drawingml/2006/table">
            <a:tbl>
              <a:tblPr firstRow="1" firstCol="1" bandRow="1"/>
              <a:tblGrid>
                <a:gridCol w="743468">
                  <a:extLst>
                    <a:ext uri="{9D8B030D-6E8A-4147-A177-3AD203B41FA5}">
                      <a16:colId xmlns:a16="http://schemas.microsoft.com/office/drawing/2014/main" val="20000"/>
                    </a:ext>
                  </a:extLst>
                </a:gridCol>
                <a:gridCol w="4007827">
                  <a:extLst>
                    <a:ext uri="{9D8B030D-6E8A-4147-A177-3AD203B41FA5}">
                      <a16:colId xmlns:a16="http://schemas.microsoft.com/office/drawing/2014/main" val="20001"/>
                    </a:ext>
                  </a:extLst>
                </a:gridCol>
              </a:tblGrid>
              <a:tr h="109381">
                <a:tc gridSpan="2">
                  <a:txBody>
                    <a:bodyPr/>
                    <a:lstStyle/>
                    <a:p>
                      <a:pPr algn="ctr">
                        <a:lnSpc>
                          <a:spcPct val="107000"/>
                        </a:lnSpc>
                        <a:spcAft>
                          <a:spcPts val="0"/>
                        </a:spcAft>
                      </a:pPr>
                      <a:r>
                        <a:rPr lang="en-GB" sz="1400" b="1" u="none" dirty="0" smtClean="0">
                          <a:effectLst/>
                          <a:latin typeface="Calibri" panose="020F0502020204030204" pitchFamily="34" charset="0"/>
                          <a:ea typeface="Calibri" panose="020F0502020204030204" pitchFamily="34" charset="0"/>
                          <a:cs typeface="Times New Roman" panose="02020603050405020304" pitchFamily="18" charset="0"/>
                        </a:rPr>
                        <a:t>Question </a:t>
                      </a:r>
                      <a:r>
                        <a:rPr lang="en-GB" sz="1400" b="1" u="none" dirty="0" smtClean="0">
                          <a:effectLst/>
                          <a:latin typeface="Calibri" panose="020F0502020204030204" pitchFamily="34" charset="0"/>
                          <a:ea typeface="Calibri" panose="020F0502020204030204" pitchFamily="34" charset="0"/>
                          <a:cs typeface="Times New Roman" panose="02020603050405020304" pitchFamily="18" charset="0"/>
                        </a:rPr>
                        <a:t>Three</a:t>
                      </a:r>
                      <a:endParaRPr lang="en-GB" sz="1400" b="1" u="none"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07000"/>
                        </a:lnSpc>
                        <a:spcAft>
                          <a:spcPts val="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ctr">
                        <a:lnSpc>
                          <a:spcPct val="107000"/>
                        </a:lnSpc>
                        <a:spcAft>
                          <a:spcPts val="0"/>
                        </a:spcAft>
                      </a:pPr>
                      <a:r>
                        <a:rPr lang="en-GB" sz="1400" b="1">
                          <a:effectLst/>
                          <a:latin typeface="Century Gothic" panose="020B0502020202020204" pitchFamily="34" charset="0"/>
                          <a:ea typeface="Calibri" panose="020F0502020204030204" pitchFamily="34" charset="0"/>
                          <a:cs typeface="Times New Roman" panose="02020603050405020304" pitchFamily="18" charset="0"/>
                        </a:rPr>
                        <a:t>Level</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b="1" dirty="0">
                          <a:effectLst/>
                          <a:latin typeface="Century Gothic" panose="020B0502020202020204" pitchFamily="34" charset="0"/>
                          <a:ea typeface="Calibri" panose="020F0502020204030204" pitchFamily="34" charset="0"/>
                          <a:cs typeface="Times New Roman" panose="02020603050405020304" pitchFamily="18" charset="0"/>
                        </a:rPr>
                        <a:t>Skills Descriptors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ctr">
                        <a:lnSpc>
                          <a:spcPct val="107000"/>
                        </a:lnSpc>
                        <a:spcAft>
                          <a:spcPts val="0"/>
                        </a:spcAft>
                      </a:pPr>
                      <a:r>
                        <a:rPr lang="en-GB" sz="1400" b="1" dirty="0">
                          <a:effectLst/>
                          <a:latin typeface="Century Gothic" panose="020B0502020202020204" pitchFamily="34" charset="0"/>
                          <a:ea typeface="Calibri" panose="020F0502020204030204" pitchFamily="34" charset="0"/>
                          <a:cs typeface="Times New Roman" panose="02020603050405020304" pitchFamily="18" charset="0"/>
                        </a:rPr>
                        <a:t>4</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400" b="1" dirty="0">
                          <a:effectLst/>
                          <a:latin typeface="Century Gothic" panose="020B0502020202020204" pitchFamily="34" charset="0"/>
                          <a:ea typeface="Calibri" panose="020F0502020204030204" pitchFamily="34" charset="0"/>
                          <a:cs typeface="Times New Roman" panose="02020603050405020304" pitchFamily="18" charset="0"/>
                        </a:rPr>
                        <a:t>7-8 marks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solidFill>
                            <a:srgbClr val="000000"/>
                          </a:solidFill>
                          <a:effectLst/>
                          <a:latin typeface="Century Gothic" panose="020B0502020202020204" pitchFamily="34" charset="0"/>
                          <a:ea typeface="Calibri" panose="020F0502020204030204" pitchFamily="34" charset="0"/>
                        </a:rPr>
                        <a:t>Shows detailed and perceptive understanding of </a:t>
                      </a:r>
                      <a:r>
                        <a:rPr lang="en-GB" sz="1400" dirty="0" smtClean="0">
                          <a:solidFill>
                            <a:srgbClr val="000000"/>
                          </a:solidFill>
                          <a:effectLst/>
                          <a:latin typeface="Century Gothic" panose="020B0502020202020204" pitchFamily="34" charset="0"/>
                          <a:ea typeface="Calibri" panose="020F0502020204030204" pitchFamily="34" charset="0"/>
                        </a:rPr>
                        <a:t>structure: </a:t>
                      </a:r>
                      <a:endParaRPr lang="en-GB" sz="1600" dirty="0">
                        <a:solidFill>
                          <a:srgbClr val="000000"/>
                        </a:solidFill>
                        <a:effectLst/>
                        <a:latin typeface="Arial" panose="020B0604020202020204" pitchFamily="34" charset="0"/>
                        <a:ea typeface="Calibri" panose="020F0502020204030204" pitchFamily="34" charset="0"/>
                      </a:endParaRPr>
                    </a:p>
                    <a:p>
                      <a:pPr>
                        <a:spcAft>
                          <a:spcPts val="0"/>
                        </a:spcAft>
                      </a:pPr>
                      <a:r>
                        <a:rPr lang="en-GB" sz="1400" dirty="0">
                          <a:solidFill>
                            <a:srgbClr val="000000"/>
                          </a:solidFill>
                          <a:effectLst/>
                          <a:latin typeface="Century Gothic" panose="020B0502020202020204" pitchFamily="34" charset="0"/>
                          <a:ea typeface="Calibri" panose="020F0502020204030204" pitchFamily="34" charset="0"/>
                        </a:rPr>
                        <a:t> Analyses the effects of the writer’s choices of </a:t>
                      </a:r>
                      <a:r>
                        <a:rPr lang="en-GB" sz="1400" i="1" dirty="0" smtClean="0">
                          <a:solidFill>
                            <a:srgbClr val="000000"/>
                          </a:solidFill>
                          <a:effectLst/>
                          <a:latin typeface="Century Gothic" panose="020B0502020202020204" pitchFamily="34" charset="0"/>
                          <a:ea typeface="Calibri" panose="020F0502020204030204" pitchFamily="34" charset="0"/>
                        </a:rPr>
                        <a:t>structure</a:t>
                      </a:r>
                      <a:endParaRPr lang="en-GB" sz="1600" dirty="0">
                        <a:solidFill>
                          <a:srgbClr val="000000"/>
                        </a:solidFill>
                        <a:effectLst/>
                        <a:latin typeface="Arial" panose="020B0604020202020204" pitchFamily="34" charset="0"/>
                        <a:ea typeface="Calibri" panose="020F0502020204030204" pitchFamily="34" charset="0"/>
                      </a:endParaRPr>
                    </a:p>
                    <a:p>
                      <a:pPr>
                        <a:spcAft>
                          <a:spcPts val="0"/>
                        </a:spcAft>
                      </a:pPr>
                      <a:r>
                        <a:rPr lang="en-GB" sz="1400" dirty="0">
                          <a:solidFill>
                            <a:srgbClr val="000000"/>
                          </a:solidFill>
                          <a:effectLst/>
                          <a:latin typeface="Century Gothic" panose="020B0502020202020204" pitchFamily="34" charset="0"/>
                          <a:ea typeface="Calibri" panose="020F0502020204030204" pitchFamily="34" charset="0"/>
                        </a:rPr>
                        <a:t> Selects a judicious range of textual detail </a:t>
                      </a:r>
                      <a:endParaRPr lang="en-GB" sz="1600" dirty="0">
                        <a:solidFill>
                          <a:srgbClr val="000000"/>
                        </a:solidFill>
                        <a:effectLst/>
                        <a:latin typeface="Arial" panose="020B0604020202020204" pitchFamily="34" charset="0"/>
                        <a:ea typeface="Calibri" panose="020F0502020204030204" pitchFamily="34" charset="0"/>
                      </a:endParaRPr>
                    </a:p>
                    <a:p>
                      <a:pPr>
                        <a:spcAft>
                          <a:spcPts val="0"/>
                        </a:spcAft>
                      </a:pPr>
                      <a:r>
                        <a:rPr lang="en-GB" sz="1400" dirty="0">
                          <a:solidFill>
                            <a:srgbClr val="000000"/>
                          </a:solidFill>
                          <a:effectLst/>
                          <a:latin typeface="Century Gothic" panose="020B0502020202020204" pitchFamily="34" charset="0"/>
                          <a:ea typeface="Calibri" panose="020F0502020204030204" pitchFamily="34" charset="0"/>
                        </a:rPr>
                        <a:t> Makes sophisticated and accurate use of subject terminology </a:t>
                      </a:r>
                      <a:endParaRPr lang="en-GB" sz="1600" dirty="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ctr">
                        <a:lnSpc>
                          <a:spcPct val="107000"/>
                        </a:lnSpc>
                        <a:spcAft>
                          <a:spcPts val="0"/>
                        </a:spcAft>
                      </a:pPr>
                      <a:r>
                        <a:rPr lang="en-GB" sz="1400" b="1">
                          <a:effectLst/>
                          <a:latin typeface="Century Gothic" panose="020B0502020202020204" pitchFamily="34" charset="0"/>
                          <a:ea typeface="Calibri" panose="020F0502020204030204" pitchFamily="34" charset="0"/>
                          <a:cs typeface="Times New Roman" panose="02020603050405020304" pitchFamily="18" charset="0"/>
                        </a:rPr>
                        <a:t>3</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400" b="1">
                          <a:effectLst/>
                          <a:latin typeface="Century Gothic" panose="020B0502020202020204" pitchFamily="34" charset="0"/>
                          <a:ea typeface="Calibri" panose="020F0502020204030204" pitchFamily="34" charset="0"/>
                          <a:cs typeface="Times New Roman" panose="02020603050405020304" pitchFamily="18" charset="0"/>
                        </a:rPr>
                        <a:t>5-6 marks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solidFill>
                            <a:srgbClr val="000000"/>
                          </a:solidFill>
                          <a:effectLst/>
                          <a:latin typeface="Century Gothic" panose="020B0502020202020204" pitchFamily="34" charset="0"/>
                          <a:ea typeface="Calibri" panose="020F0502020204030204" pitchFamily="34" charset="0"/>
                        </a:rPr>
                        <a:t>Shows clear understanding of </a:t>
                      </a:r>
                      <a:r>
                        <a:rPr lang="en-GB" sz="1400" dirty="0" smtClean="0">
                          <a:solidFill>
                            <a:srgbClr val="000000"/>
                          </a:solidFill>
                          <a:effectLst/>
                          <a:latin typeface="Century Gothic" panose="020B0502020202020204" pitchFamily="34" charset="0"/>
                          <a:ea typeface="Calibri" panose="020F0502020204030204" pitchFamily="34" charset="0"/>
                        </a:rPr>
                        <a:t>structure: </a:t>
                      </a:r>
                      <a:endParaRPr lang="en-GB" sz="1600" dirty="0">
                        <a:solidFill>
                          <a:srgbClr val="000000"/>
                        </a:solidFill>
                        <a:effectLst/>
                        <a:latin typeface="Arial" panose="020B0604020202020204" pitchFamily="34" charset="0"/>
                        <a:ea typeface="Calibri" panose="020F0502020204030204" pitchFamily="34" charset="0"/>
                      </a:endParaRPr>
                    </a:p>
                    <a:p>
                      <a:pPr>
                        <a:spcAft>
                          <a:spcPts val="0"/>
                        </a:spcAft>
                      </a:pPr>
                      <a:r>
                        <a:rPr lang="en-GB" sz="1400" dirty="0">
                          <a:solidFill>
                            <a:srgbClr val="000000"/>
                          </a:solidFill>
                          <a:effectLst/>
                          <a:latin typeface="Century Gothic" panose="020B0502020202020204" pitchFamily="34" charset="0"/>
                          <a:ea typeface="Calibri" panose="020F0502020204030204" pitchFamily="34" charset="0"/>
                        </a:rPr>
                        <a:t> Explains clearly the effects of the writer’s choices of </a:t>
                      </a:r>
                      <a:r>
                        <a:rPr lang="en-GB" sz="1400" i="1" dirty="0" smtClean="0">
                          <a:solidFill>
                            <a:srgbClr val="000000"/>
                          </a:solidFill>
                          <a:effectLst/>
                          <a:latin typeface="Century Gothic" panose="020B0502020202020204" pitchFamily="34" charset="0"/>
                          <a:ea typeface="Calibri" panose="020F0502020204030204" pitchFamily="34" charset="0"/>
                        </a:rPr>
                        <a:t>structure</a:t>
                      </a:r>
                      <a:endParaRPr lang="en-GB" sz="1600" dirty="0">
                        <a:solidFill>
                          <a:srgbClr val="000000"/>
                        </a:solidFill>
                        <a:effectLst/>
                        <a:latin typeface="Arial" panose="020B0604020202020204" pitchFamily="34" charset="0"/>
                        <a:ea typeface="Calibri" panose="020F0502020204030204" pitchFamily="34" charset="0"/>
                      </a:endParaRPr>
                    </a:p>
                    <a:p>
                      <a:pPr>
                        <a:spcAft>
                          <a:spcPts val="0"/>
                        </a:spcAft>
                      </a:pPr>
                      <a:r>
                        <a:rPr lang="en-GB" sz="1400" dirty="0">
                          <a:solidFill>
                            <a:srgbClr val="000000"/>
                          </a:solidFill>
                          <a:effectLst/>
                          <a:latin typeface="Century Gothic" panose="020B0502020202020204" pitchFamily="34" charset="0"/>
                          <a:ea typeface="Calibri" panose="020F0502020204030204" pitchFamily="34" charset="0"/>
                        </a:rPr>
                        <a:t> Selects a range of relevant textual detail </a:t>
                      </a:r>
                      <a:endParaRPr lang="en-GB" sz="1600" dirty="0">
                        <a:solidFill>
                          <a:srgbClr val="000000"/>
                        </a:solidFill>
                        <a:effectLst/>
                        <a:latin typeface="Arial" panose="020B0604020202020204" pitchFamily="34" charset="0"/>
                        <a:ea typeface="Calibri" panose="020F0502020204030204" pitchFamily="34" charset="0"/>
                      </a:endParaRPr>
                    </a:p>
                    <a:p>
                      <a:pPr>
                        <a:spcAft>
                          <a:spcPts val="0"/>
                        </a:spcAft>
                      </a:pPr>
                      <a:r>
                        <a:rPr lang="en-GB" sz="1400" dirty="0">
                          <a:solidFill>
                            <a:srgbClr val="000000"/>
                          </a:solidFill>
                          <a:effectLst/>
                          <a:latin typeface="Century Gothic" panose="020B0502020202020204" pitchFamily="34" charset="0"/>
                          <a:ea typeface="Calibri" panose="020F0502020204030204" pitchFamily="34" charset="0"/>
                        </a:rPr>
                        <a:t> Makes clear and accurate use of subject terminology</a:t>
                      </a:r>
                      <a:endParaRPr lang="en-GB" sz="1600" dirty="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gn="ctr">
                        <a:lnSpc>
                          <a:spcPct val="107000"/>
                        </a:lnSpc>
                        <a:spcAft>
                          <a:spcPts val="0"/>
                        </a:spcAft>
                      </a:pPr>
                      <a:r>
                        <a:rPr lang="en-GB" sz="1400" b="1" dirty="0">
                          <a:effectLst/>
                          <a:latin typeface="Century Gothic" panose="020B0502020202020204" pitchFamily="34" charset="0"/>
                          <a:ea typeface="Calibri" panose="020F0502020204030204" pitchFamily="34" charset="0"/>
                          <a:cs typeface="Times New Roman" panose="02020603050405020304" pitchFamily="18" charset="0"/>
                        </a:rPr>
                        <a:t>2</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400" b="1" dirty="0">
                          <a:effectLst/>
                          <a:latin typeface="Century Gothic" panose="020B0502020202020204" pitchFamily="34" charset="0"/>
                          <a:ea typeface="Calibri" panose="020F0502020204030204" pitchFamily="34" charset="0"/>
                          <a:cs typeface="Times New Roman" panose="02020603050405020304" pitchFamily="18" charset="0"/>
                        </a:rPr>
                        <a:t>3-4 marks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solidFill>
                            <a:srgbClr val="000000"/>
                          </a:solidFill>
                          <a:effectLst/>
                          <a:latin typeface="Century Gothic" panose="020B0502020202020204" pitchFamily="34" charset="0"/>
                          <a:ea typeface="Calibri" panose="020F0502020204030204" pitchFamily="34" charset="0"/>
                        </a:rPr>
                        <a:t>Shows some understanding </a:t>
                      </a:r>
                      <a:r>
                        <a:rPr lang="en-GB" sz="1400" dirty="0" smtClean="0">
                          <a:solidFill>
                            <a:srgbClr val="000000"/>
                          </a:solidFill>
                          <a:effectLst/>
                          <a:latin typeface="Century Gothic" panose="020B0502020202020204" pitchFamily="34" charset="0"/>
                          <a:ea typeface="Calibri" panose="020F0502020204030204" pitchFamily="34" charset="0"/>
                        </a:rPr>
                        <a:t>structure</a:t>
                      </a:r>
                      <a:r>
                        <a:rPr lang="en-GB" sz="1400" i="1" dirty="0" smtClean="0">
                          <a:solidFill>
                            <a:srgbClr val="000000"/>
                          </a:solidFill>
                          <a:effectLst/>
                          <a:latin typeface="Century Gothic" panose="020B0502020202020204" pitchFamily="34" charset="0"/>
                          <a:ea typeface="Calibri" panose="020F0502020204030204" pitchFamily="34" charset="0"/>
                        </a:rPr>
                        <a:t>: </a:t>
                      </a:r>
                      <a:endParaRPr lang="en-GB" sz="1400" dirty="0">
                        <a:solidFill>
                          <a:srgbClr val="000000"/>
                        </a:solidFill>
                        <a:effectLst/>
                        <a:latin typeface="Arial" panose="020B0604020202020204" pitchFamily="34" charset="0"/>
                        <a:ea typeface="Calibri" panose="020F0502020204030204" pitchFamily="34" charset="0"/>
                      </a:endParaRPr>
                    </a:p>
                    <a:p>
                      <a:pPr>
                        <a:spcAft>
                          <a:spcPts val="0"/>
                        </a:spcAft>
                      </a:pPr>
                      <a:r>
                        <a:rPr lang="en-GB" sz="1400" dirty="0">
                          <a:solidFill>
                            <a:srgbClr val="000000"/>
                          </a:solidFill>
                          <a:effectLst/>
                          <a:latin typeface="Century Gothic" panose="020B0502020202020204" pitchFamily="34" charset="0"/>
                          <a:ea typeface="Calibri" panose="020F0502020204030204" pitchFamily="34" charset="0"/>
                        </a:rPr>
                        <a:t> Attempts to comment on the effect of </a:t>
                      </a:r>
                      <a:r>
                        <a:rPr lang="en-GB" sz="1400" i="1" dirty="0" smtClean="0">
                          <a:solidFill>
                            <a:srgbClr val="000000"/>
                          </a:solidFill>
                          <a:effectLst/>
                          <a:latin typeface="Century Gothic" panose="020B0502020202020204" pitchFamily="34" charset="0"/>
                          <a:ea typeface="Calibri" panose="020F0502020204030204" pitchFamily="34" charset="0"/>
                        </a:rPr>
                        <a:t>structure</a:t>
                      </a:r>
                      <a:endParaRPr lang="en-GB" sz="1400" dirty="0">
                        <a:solidFill>
                          <a:srgbClr val="000000"/>
                        </a:solidFill>
                        <a:effectLst/>
                        <a:latin typeface="Arial" panose="020B0604020202020204" pitchFamily="34" charset="0"/>
                        <a:ea typeface="Calibri" panose="020F0502020204030204" pitchFamily="34" charset="0"/>
                      </a:endParaRPr>
                    </a:p>
                    <a:p>
                      <a:pPr>
                        <a:spcAft>
                          <a:spcPts val="0"/>
                        </a:spcAft>
                      </a:pPr>
                      <a:r>
                        <a:rPr lang="en-GB" sz="1400" dirty="0">
                          <a:solidFill>
                            <a:srgbClr val="000000"/>
                          </a:solidFill>
                          <a:effectLst/>
                          <a:latin typeface="Century Gothic" panose="020B0502020202020204" pitchFamily="34" charset="0"/>
                          <a:ea typeface="Calibri" panose="020F0502020204030204" pitchFamily="34" charset="0"/>
                        </a:rPr>
                        <a:t> Selects some appropriate textual detail </a:t>
                      </a:r>
                      <a:endParaRPr lang="en-GB" sz="1400" dirty="0">
                        <a:solidFill>
                          <a:srgbClr val="000000"/>
                        </a:solidFill>
                        <a:effectLst/>
                        <a:latin typeface="Arial" panose="020B0604020202020204" pitchFamily="34" charset="0"/>
                        <a:ea typeface="Calibri" panose="020F0502020204030204" pitchFamily="34" charset="0"/>
                      </a:endParaRPr>
                    </a:p>
                    <a:p>
                      <a:pPr>
                        <a:spcAft>
                          <a:spcPts val="0"/>
                        </a:spcAft>
                      </a:pPr>
                      <a:r>
                        <a:rPr lang="en-GB" sz="1400" dirty="0">
                          <a:solidFill>
                            <a:srgbClr val="000000"/>
                          </a:solidFill>
                          <a:effectLst/>
                          <a:latin typeface="Century Gothic" panose="020B0502020202020204" pitchFamily="34" charset="0"/>
                          <a:ea typeface="Calibri" panose="020F0502020204030204" pitchFamily="34" charset="0"/>
                        </a:rPr>
                        <a:t> Makes some use of subject terminology, mainly appropriately </a:t>
                      </a:r>
                      <a:endParaRPr lang="en-GB" sz="1400" dirty="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1347960"/>
                  </a:ext>
                </a:extLst>
              </a:tr>
            </a:tbl>
          </a:graphicData>
        </a:graphic>
      </p:graphicFrame>
      <p:sp>
        <p:nvSpPr>
          <p:cNvPr id="5" name="TextBox 4"/>
          <p:cNvSpPr txBox="1"/>
          <p:nvPr/>
        </p:nvSpPr>
        <p:spPr>
          <a:xfrm>
            <a:off x="7015953" y="461965"/>
            <a:ext cx="4751295" cy="132343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GB" sz="1600" b="1" dirty="0" smtClean="0">
                <a:solidFill>
                  <a:sysClr val="windowText" lastClr="000000"/>
                </a:solidFill>
              </a:rPr>
              <a:t>HINT:</a:t>
            </a:r>
            <a:r>
              <a:rPr lang="en-GB" sz="1600" dirty="0" smtClean="0">
                <a:solidFill>
                  <a:sysClr val="windowText" lastClr="000000"/>
                </a:solidFill>
              </a:rPr>
              <a:t> Just because a teacher wrote it, it does not necessarily mean that it is full marks. I want you to engage with the mark scheme, get used to it and use it to tell me where my answer needs more work.</a:t>
            </a:r>
            <a:endParaRPr lang="en-GB" sz="1600" b="1" dirty="0">
              <a:solidFill>
                <a:sysClr val="windowText" lastClr="000000"/>
              </a:solidFill>
            </a:endParaRPr>
          </a:p>
        </p:txBody>
      </p:sp>
    </p:spTree>
    <p:extLst>
      <p:ext uri="{BB962C8B-B14F-4D97-AF65-F5344CB8AC3E}">
        <p14:creationId xmlns:p14="http://schemas.microsoft.com/office/powerpoint/2010/main" val="38441989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Self Assessment</a:t>
            </a:r>
            <a:endParaRPr lang="en-GB" dirty="0"/>
          </a:p>
        </p:txBody>
      </p:sp>
      <p:sp>
        <p:nvSpPr>
          <p:cNvPr id="3" name="Content Placeholder 2"/>
          <p:cNvSpPr>
            <a:spLocks noGrp="1"/>
          </p:cNvSpPr>
          <p:nvPr>
            <p:ph idx="1"/>
          </p:nvPr>
        </p:nvSpPr>
        <p:spPr>
          <a:xfrm>
            <a:off x="387824" y="5090614"/>
            <a:ext cx="11191164" cy="1665028"/>
          </a:xfr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a:noAutofit/>
          </a:bodyPr>
          <a:lstStyle/>
          <a:p>
            <a:pPr marL="0" indent="0" algn="ctr">
              <a:buNone/>
            </a:pPr>
            <a:r>
              <a:rPr lang="en-GB" sz="2300" dirty="0" smtClean="0">
                <a:solidFill>
                  <a:schemeClr val="tx1"/>
                </a:solidFill>
              </a:rPr>
              <a:t>Read back over your answers. Give yourselves a mark out of 8 and an EBI for each question. Then give yourselves a confidence rating for each question. </a:t>
            </a:r>
          </a:p>
          <a:p>
            <a:pPr marL="0" indent="0" algn="ctr">
              <a:buNone/>
            </a:pPr>
            <a:r>
              <a:rPr lang="en-GB" sz="2300" b="1" dirty="0" smtClean="0">
                <a:solidFill>
                  <a:schemeClr val="tx1"/>
                </a:solidFill>
              </a:rPr>
              <a:t>1</a:t>
            </a:r>
            <a:r>
              <a:rPr lang="en-GB" sz="2300" dirty="0" smtClean="0">
                <a:solidFill>
                  <a:schemeClr val="tx1"/>
                </a:solidFill>
              </a:rPr>
              <a:t> = You have no clue what is going on </a:t>
            </a:r>
            <a:r>
              <a:rPr lang="en-GB" sz="2300" dirty="0" smtClean="0">
                <a:solidFill>
                  <a:schemeClr val="tx1"/>
                </a:solidFill>
                <a:sym typeface="Wingdings" panose="05000000000000000000" pitchFamily="2" charset="2"/>
              </a:rPr>
              <a:t>.</a:t>
            </a:r>
          </a:p>
          <a:p>
            <a:pPr marL="0" indent="0" algn="ctr">
              <a:buNone/>
            </a:pPr>
            <a:r>
              <a:rPr lang="en-GB" sz="2300" b="1" dirty="0" smtClean="0">
                <a:solidFill>
                  <a:schemeClr val="tx1"/>
                </a:solidFill>
                <a:sym typeface="Wingdings" panose="05000000000000000000" pitchFamily="2" charset="2"/>
              </a:rPr>
              <a:t>10 </a:t>
            </a:r>
            <a:r>
              <a:rPr lang="en-GB" sz="2300" dirty="0" smtClean="0">
                <a:solidFill>
                  <a:schemeClr val="tx1"/>
                </a:solidFill>
                <a:sym typeface="Wingdings" panose="05000000000000000000" pitchFamily="2" charset="2"/>
              </a:rPr>
              <a:t>= You got this! </a:t>
            </a:r>
            <a:endParaRPr lang="en-GB" sz="2300" dirty="0">
              <a:solidFill>
                <a:schemeClr val="tx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554085688"/>
              </p:ext>
            </p:extLst>
          </p:nvPr>
        </p:nvGraphicFramePr>
        <p:xfrm>
          <a:off x="6096000" y="2176815"/>
          <a:ext cx="5482988" cy="2773680"/>
        </p:xfrm>
        <a:graphic>
          <a:graphicData uri="http://schemas.openxmlformats.org/drawingml/2006/table">
            <a:tbl>
              <a:tblPr firstRow="1" firstCol="1" bandRow="1">
                <a:tableStyleId>{5940675A-B579-460E-94D1-54222C63F5DA}</a:tableStyleId>
              </a:tblPr>
              <a:tblGrid>
                <a:gridCol w="906558">
                  <a:extLst>
                    <a:ext uri="{9D8B030D-6E8A-4147-A177-3AD203B41FA5}">
                      <a16:colId xmlns:a16="http://schemas.microsoft.com/office/drawing/2014/main" val="1823614869"/>
                    </a:ext>
                  </a:extLst>
                </a:gridCol>
                <a:gridCol w="4576430">
                  <a:extLst>
                    <a:ext uri="{9D8B030D-6E8A-4147-A177-3AD203B41FA5}">
                      <a16:colId xmlns:a16="http://schemas.microsoft.com/office/drawing/2014/main" val="2070206420"/>
                    </a:ext>
                  </a:extLst>
                </a:gridCol>
              </a:tblGrid>
              <a:tr h="0">
                <a:tc>
                  <a:txBody>
                    <a:bodyPr/>
                    <a:lstStyle/>
                    <a:p>
                      <a:pPr algn="ctr">
                        <a:lnSpc>
                          <a:spcPct val="107000"/>
                        </a:lnSpc>
                        <a:spcAft>
                          <a:spcPts val="0"/>
                        </a:spcAft>
                      </a:pPr>
                      <a:r>
                        <a:rPr lang="en-GB" sz="1400">
                          <a:effectLst/>
                        </a:rPr>
                        <a:t>4</a:t>
                      </a:r>
                    </a:p>
                    <a:p>
                      <a:pPr algn="ctr">
                        <a:lnSpc>
                          <a:spcPct val="107000"/>
                        </a:lnSpc>
                        <a:spcAft>
                          <a:spcPts val="0"/>
                        </a:spcAft>
                      </a:pPr>
                      <a:r>
                        <a:rPr lang="en-GB" sz="1400">
                          <a:effectLst/>
                        </a:rPr>
                        <a:t>7-8 marks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spcAft>
                          <a:spcPts val="0"/>
                        </a:spcAft>
                      </a:pPr>
                      <a:r>
                        <a:rPr lang="en-GB" sz="1400" dirty="0">
                          <a:effectLst/>
                        </a:rPr>
                        <a:t>Shows detailed and perceptive understanding of </a:t>
                      </a:r>
                      <a:r>
                        <a:rPr lang="en-GB" sz="1400" dirty="0" smtClean="0">
                          <a:effectLst/>
                        </a:rPr>
                        <a:t>structure: </a:t>
                      </a:r>
                      <a:endParaRPr lang="en-GB" sz="1600" dirty="0">
                        <a:effectLst/>
                      </a:endParaRPr>
                    </a:p>
                    <a:p>
                      <a:pPr>
                        <a:spcAft>
                          <a:spcPts val="0"/>
                        </a:spcAft>
                      </a:pPr>
                      <a:r>
                        <a:rPr lang="en-GB" sz="1400" dirty="0">
                          <a:effectLst/>
                        </a:rPr>
                        <a:t> Analyses the effects of the writer’s choices of </a:t>
                      </a:r>
                      <a:r>
                        <a:rPr lang="en-GB" sz="1400" dirty="0" smtClean="0">
                          <a:effectLst/>
                        </a:rPr>
                        <a:t>structure</a:t>
                      </a:r>
                      <a:endParaRPr lang="en-GB" sz="1600" dirty="0">
                        <a:effectLst/>
                      </a:endParaRPr>
                    </a:p>
                    <a:p>
                      <a:pPr>
                        <a:spcAft>
                          <a:spcPts val="0"/>
                        </a:spcAft>
                      </a:pPr>
                      <a:r>
                        <a:rPr lang="en-GB" sz="1400" dirty="0">
                          <a:effectLst/>
                        </a:rPr>
                        <a:t> Selects a judicious range of textual detail </a:t>
                      </a:r>
                      <a:endParaRPr lang="en-GB" sz="1600" dirty="0">
                        <a:effectLst/>
                      </a:endParaRPr>
                    </a:p>
                    <a:p>
                      <a:pPr>
                        <a:spcAft>
                          <a:spcPts val="0"/>
                        </a:spcAft>
                      </a:pPr>
                      <a:r>
                        <a:rPr lang="en-GB" sz="1400" dirty="0">
                          <a:effectLst/>
                        </a:rPr>
                        <a:t> Makes sophisticated and accurate use of subject terminology </a:t>
                      </a:r>
                      <a:endParaRPr lang="en-GB" sz="1600" dirty="0">
                        <a:solidFill>
                          <a:srgbClr val="000000"/>
                        </a:solidFill>
                        <a:effectLst/>
                        <a:latin typeface="Arial" panose="020B0604020202020204" pitchFamily="34" charset="0"/>
                        <a:ea typeface="Calibri" panose="020F0502020204030204" pitchFamily="34" charset="0"/>
                      </a:endParaRPr>
                    </a:p>
                  </a:txBody>
                  <a:tcPr marL="68580" marR="68580" marT="0" marB="0">
                    <a:solidFill>
                      <a:schemeClr val="bg1">
                        <a:lumMod val="95000"/>
                      </a:schemeClr>
                    </a:solidFill>
                  </a:tcPr>
                </a:tc>
                <a:extLst>
                  <a:ext uri="{0D108BD9-81ED-4DB2-BD59-A6C34878D82A}">
                    <a16:rowId xmlns:a16="http://schemas.microsoft.com/office/drawing/2014/main" val="3723129381"/>
                  </a:ext>
                </a:extLst>
              </a:tr>
              <a:tr h="0">
                <a:tc>
                  <a:txBody>
                    <a:bodyPr/>
                    <a:lstStyle/>
                    <a:p>
                      <a:pPr algn="ctr">
                        <a:lnSpc>
                          <a:spcPct val="107000"/>
                        </a:lnSpc>
                        <a:spcAft>
                          <a:spcPts val="0"/>
                        </a:spcAft>
                      </a:pPr>
                      <a:r>
                        <a:rPr lang="en-GB" sz="1400">
                          <a:effectLst/>
                        </a:rPr>
                        <a:t>3</a:t>
                      </a:r>
                    </a:p>
                    <a:p>
                      <a:pPr algn="ctr">
                        <a:lnSpc>
                          <a:spcPct val="107000"/>
                        </a:lnSpc>
                        <a:spcAft>
                          <a:spcPts val="0"/>
                        </a:spcAft>
                      </a:pPr>
                      <a:r>
                        <a:rPr lang="en-GB" sz="1400">
                          <a:effectLst/>
                        </a:rPr>
                        <a:t>5-6 marks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spcAft>
                          <a:spcPts val="0"/>
                        </a:spcAft>
                      </a:pPr>
                      <a:r>
                        <a:rPr lang="en-GB" sz="1400" dirty="0">
                          <a:effectLst/>
                        </a:rPr>
                        <a:t>Shows clear understanding of </a:t>
                      </a:r>
                      <a:r>
                        <a:rPr lang="en-GB" sz="1400" dirty="0" smtClean="0">
                          <a:effectLst/>
                        </a:rPr>
                        <a:t>structure: </a:t>
                      </a:r>
                      <a:endParaRPr lang="en-GB" sz="1600" dirty="0">
                        <a:effectLst/>
                      </a:endParaRPr>
                    </a:p>
                    <a:p>
                      <a:pPr>
                        <a:spcAft>
                          <a:spcPts val="0"/>
                        </a:spcAft>
                      </a:pPr>
                      <a:r>
                        <a:rPr lang="en-GB" sz="1400" dirty="0">
                          <a:effectLst/>
                        </a:rPr>
                        <a:t> Explains clearly the effects of the writer’s choices of </a:t>
                      </a:r>
                      <a:r>
                        <a:rPr lang="en-GB" sz="1400" dirty="0" smtClean="0">
                          <a:effectLst/>
                        </a:rPr>
                        <a:t>structure </a:t>
                      </a:r>
                      <a:endParaRPr lang="en-GB" sz="1600" dirty="0">
                        <a:effectLst/>
                      </a:endParaRPr>
                    </a:p>
                    <a:p>
                      <a:pPr>
                        <a:spcAft>
                          <a:spcPts val="0"/>
                        </a:spcAft>
                      </a:pPr>
                      <a:r>
                        <a:rPr lang="en-GB" sz="1400" dirty="0">
                          <a:effectLst/>
                        </a:rPr>
                        <a:t> Selects a range of relevant textual detail </a:t>
                      </a:r>
                      <a:endParaRPr lang="en-GB" sz="1600" dirty="0">
                        <a:effectLst/>
                      </a:endParaRPr>
                    </a:p>
                    <a:p>
                      <a:pPr>
                        <a:spcAft>
                          <a:spcPts val="0"/>
                        </a:spcAft>
                      </a:pPr>
                      <a:r>
                        <a:rPr lang="en-GB" sz="1400" dirty="0">
                          <a:effectLst/>
                        </a:rPr>
                        <a:t> Makes clear and accurate use of subject terminology</a:t>
                      </a:r>
                      <a:endParaRPr lang="en-GB" sz="1600" dirty="0">
                        <a:solidFill>
                          <a:srgbClr val="000000"/>
                        </a:solidFill>
                        <a:effectLst/>
                        <a:latin typeface="Arial" panose="020B0604020202020204" pitchFamily="34" charset="0"/>
                        <a:ea typeface="Calibri" panose="020F0502020204030204" pitchFamily="34" charset="0"/>
                      </a:endParaRPr>
                    </a:p>
                  </a:txBody>
                  <a:tcPr marL="68580" marR="68580" marT="0" marB="0">
                    <a:solidFill>
                      <a:schemeClr val="bg1">
                        <a:lumMod val="95000"/>
                      </a:schemeClr>
                    </a:solidFill>
                  </a:tcPr>
                </a:tc>
                <a:extLst>
                  <a:ext uri="{0D108BD9-81ED-4DB2-BD59-A6C34878D82A}">
                    <a16:rowId xmlns:a16="http://schemas.microsoft.com/office/drawing/2014/main" val="290348057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564002366"/>
              </p:ext>
            </p:extLst>
          </p:nvPr>
        </p:nvGraphicFramePr>
        <p:xfrm>
          <a:off x="387824" y="2176815"/>
          <a:ext cx="5482988" cy="2773680"/>
        </p:xfrm>
        <a:graphic>
          <a:graphicData uri="http://schemas.openxmlformats.org/drawingml/2006/table">
            <a:tbl>
              <a:tblPr firstRow="1" firstCol="1" bandRow="1">
                <a:tableStyleId>{5940675A-B579-460E-94D1-54222C63F5DA}</a:tableStyleId>
              </a:tblPr>
              <a:tblGrid>
                <a:gridCol w="906558">
                  <a:extLst>
                    <a:ext uri="{9D8B030D-6E8A-4147-A177-3AD203B41FA5}">
                      <a16:colId xmlns:a16="http://schemas.microsoft.com/office/drawing/2014/main" val="1823614869"/>
                    </a:ext>
                  </a:extLst>
                </a:gridCol>
                <a:gridCol w="4576430">
                  <a:extLst>
                    <a:ext uri="{9D8B030D-6E8A-4147-A177-3AD203B41FA5}">
                      <a16:colId xmlns:a16="http://schemas.microsoft.com/office/drawing/2014/main" val="2070206420"/>
                    </a:ext>
                  </a:extLst>
                </a:gridCol>
              </a:tblGrid>
              <a:tr h="0">
                <a:tc>
                  <a:txBody>
                    <a:bodyPr/>
                    <a:lstStyle/>
                    <a:p>
                      <a:pPr algn="ctr">
                        <a:lnSpc>
                          <a:spcPct val="107000"/>
                        </a:lnSpc>
                        <a:spcAft>
                          <a:spcPts val="0"/>
                        </a:spcAft>
                      </a:pPr>
                      <a:r>
                        <a:rPr lang="en-GB" sz="1400">
                          <a:effectLst/>
                        </a:rPr>
                        <a:t>4</a:t>
                      </a:r>
                    </a:p>
                    <a:p>
                      <a:pPr algn="ctr">
                        <a:lnSpc>
                          <a:spcPct val="107000"/>
                        </a:lnSpc>
                        <a:spcAft>
                          <a:spcPts val="0"/>
                        </a:spcAft>
                      </a:pPr>
                      <a:r>
                        <a:rPr lang="en-GB" sz="1400">
                          <a:effectLst/>
                        </a:rPr>
                        <a:t>7-8 marks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spcAft>
                          <a:spcPts val="0"/>
                        </a:spcAft>
                      </a:pPr>
                      <a:r>
                        <a:rPr lang="en-GB" sz="1400">
                          <a:effectLst/>
                        </a:rPr>
                        <a:t>Shows detailed and perceptive understanding of language: </a:t>
                      </a:r>
                      <a:endParaRPr lang="en-GB" sz="1600">
                        <a:effectLst/>
                      </a:endParaRPr>
                    </a:p>
                    <a:p>
                      <a:pPr>
                        <a:spcAft>
                          <a:spcPts val="0"/>
                        </a:spcAft>
                      </a:pPr>
                      <a:r>
                        <a:rPr lang="en-GB" sz="1400">
                          <a:effectLst/>
                        </a:rPr>
                        <a:t> Analyses the effects of the writer’s choices of language </a:t>
                      </a:r>
                      <a:endParaRPr lang="en-GB" sz="1600">
                        <a:effectLst/>
                      </a:endParaRPr>
                    </a:p>
                    <a:p>
                      <a:pPr>
                        <a:spcAft>
                          <a:spcPts val="0"/>
                        </a:spcAft>
                      </a:pPr>
                      <a:r>
                        <a:rPr lang="en-GB" sz="1400">
                          <a:effectLst/>
                        </a:rPr>
                        <a:t> Selects a judicious range of textual detail </a:t>
                      </a:r>
                      <a:endParaRPr lang="en-GB" sz="1600">
                        <a:effectLst/>
                      </a:endParaRPr>
                    </a:p>
                    <a:p>
                      <a:pPr>
                        <a:spcAft>
                          <a:spcPts val="0"/>
                        </a:spcAft>
                      </a:pPr>
                      <a:r>
                        <a:rPr lang="en-GB" sz="1400">
                          <a:effectLst/>
                        </a:rPr>
                        <a:t> Makes sophisticated and accurate use of subject terminology </a:t>
                      </a:r>
                      <a:endParaRPr lang="en-GB" sz="1600">
                        <a:solidFill>
                          <a:srgbClr val="000000"/>
                        </a:solidFill>
                        <a:effectLst/>
                        <a:latin typeface="Arial" panose="020B0604020202020204" pitchFamily="34" charset="0"/>
                        <a:ea typeface="Calibri" panose="020F0502020204030204" pitchFamily="34" charset="0"/>
                      </a:endParaRPr>
                    </a:p>
                  </a:txBody>
                  <a:tcPr marL="68580" marR="68580" marT="0" marB="0">
                    <a:solidFill>
                      <a:schemeClr val="bg1">
                        <a:lumMod val="95000"/>
                      </a:schemeClr>
                    </a:solidFill>
                  </a:tcPr>
                </a:tc>
                <a:extLst>
                  <a:ext uri="{0D108BD9-81ED-4DB2-BD59-A6C34878D82A}">
                    <a16:rowId xmlns:a16="http://schemas.microsoft.com/office/drawing/2014/main" val="3723129381"/>
                  </a:ext>
                </a:extLst>
              </a:tr>
              <a:tr h="0">
                <a:tc>
                  <a:txBody>
                    <a:bodyPr/>
                    <a:lstStyle/>
                    <a:p>
                      <a:pPr algn="ctr">
                        <a:lnSpc>
                          <a:spcPct val="107000"/>
                        </a:lnSpc>
                        <a:spcAft>
                          <a:spcPts val="0"/>
                        </a:spcAft>
                      </a:pPr>
                      <a:r>
                        <a:rPr lang="en-GB" sz="1400">
                          <a:effectLst/>
                        </a:rPr>
                        <a:t>3</a:t>
                      </a:r>
                    </a:p>
                    <a:p>
                      <a:pPr algn="ctr">
                        <a:lnSpc>
                          <a:spcPct val="107000"/>
                        </a:lnSpc>
                        <a:spcAft>
                          <a:spcPts val="0"/>
                        </a:spcAft>
                      </a:pPr>
                      <a:r>
                        <a:rPr lang="en-GB" sz="1400">
                          <a:effectLst/>
                        </a:rPr>
                        <a:t>5-6 marks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spcAft>
                          <a:spcPts val="0"/>
                        </a:spcAft>
                      </a:pPr>
                      <a:r>
                        <a:rPr lang="en-GB" sz="1400" dirty="0">
                          <a:effectLst/>
                        </a:rPr>
                        <a:t>Shows clear understanding of language: </a:t>
                      </a:r>
                      <a:endParaRPr lang="en-GB" sz="1600" dirty="0">
                        <a:effectLst/>
                      </a:endParaRPr>
                    </a:p>
                    <a:p>
                      <a:pPr>
                        <a:spcAft>
                          <a:spcPts val="0"/>
                        </a:spcAft>
                      </a:pPr>
                      <a:r>
                        <a:rPr lang="en-GB" sz="1400" dirty="0">
                          <a:effectLst/>
                        </a:rPr>
                        <a:t> Explains clearly the effects of the writer’s choices of language </a:t>
                      </a:r>
                      <a:endParaRPr lang="en-GB" sz="1600" dirty="0">
                        <a:effectLst/>
                      </a:endParaRPr>
                    </a:p>
                    <a:p>
                      <a:pPr>
                        <a:spcAft>
                          <a:spcPts val="0"/>
                        </a:spcAft>
                      </a:pPr>
                      <a:r>
                        <a:rPr lang="en-GB" sz="1400" dirty="0">
                          <a:effectLst/>
                        </a:rPr>
                        <a:t> Selects a range of relevant textual detail </a:t>
                      </a:r>
                      <a:endParaRPr lang="en-GB" sz="1600" dirty="0">
                        <a:effectLst/>
                      </a:endParaRPr>
                    </a:p>
                    <a:p>
                      <a:pPr>
                        <a:spcAft>
                          <a:spcPts val="0"/>
                        </a:spcAft>
                      </a:pPr>
                      <a:r>
                        <a:rPr lang="en-GB" sz="1400" dirty="0">
                          <a:effectLst/>
                        </a:rPr>
                        <a:t> Makes clear and accurate use of subject terminology</a:t>
                      </a:r>
                      <a:endParaRPr lang="en-GB" sz="1600" dirty="0">
                        <a:solidFill>
                          <a:srgbClr val="000000"/>
                        </a:solidFill>
                        <a:effectLst/>
                        <a:latin typeface="Arial" panose="020B0604020202020204" pitchFamily="34" charset="0"/>
                        <a:ea typeface="Calibri" panose="020F0502020204030204" pitchFamily="34" charset="0"/>
                      </a:endParaRPr>
                    </a:p>
                  </a:txBody>
                  <a:tcPr marL="68580" marR="68580" marT="0" marB="0">
                    <a:solidFill>
                      <a:schemeClr val="bg1">
                        <a:lumMod val="95000"/>
                      </a:schemeClr>
                    </a:solidFill>
                  </a:tcPr>
                </a:tc>
                <a:extLst>
                  <a:ext uri="{0D108BD9-81ED-4DB2-BD59-A6C34878D82A}">
                    <a16:rowId xmlns:a16="http://schemas.microsoft.com/office/drawing/2014/main" val="2903480570"/>
                  </a:ext>
                </a:extLst>
              </a:tr>
            </a:tbl>
          </a:graphicData>
        </a:graphic>
      </p:graphicFrame>
      <p:sp>
        <p:nvSpPr>
          <p:cNvPr id="6" name="Rectangle 5"/>
          <p:cNvSpPr/>
          <p:nvPr/>
        </p:nvSpPr>
        <p:spPr>
          <a:xfrm>
            <a:off x="805605" y="1241128"/>
            <a:ext cx="4647426" cy="923330"/>
          </a:xfrm>
          <a:prstGeom prst="rect">
            <a:avLst/>
          </a:prstGeom>
          <a:noFill/>
        </p:spPr>
        <p:txBody>
          <a:bodyPr wrap="none" lIns="91440" tIns="45720" rIns="91440" bIns="45720">
            <a:spAutoFit/>
          </a:bodyPr>
          <a:lstStyle/>
          <a:p>
            <a:pPr algn="ctr"/>
            <a:r>
              <a:rPr lang="en-US" sz="5400" b="1" cap="none" spc="0" dirty="0" smtClean="0">
                <a:ln w="22225">
                  <a:solidFill>
                    <a:sysClr val="windowText" lastClr="000000"/>
                  </a:solidFill>
                  <a:prstDash val="solid"/>
                </a:ln>
                <a:solidFill>
                  <a:schemeClr val="accent5"/>
                </a:solidFill>
                <a:effectLst/>
              </a:rPr>
              <a:t>Question Two</a:t>
            </a:r>
            <a:endParaRPr lang="en-US" sz="5400" b="1" cap="none" spc="0" dirty="0">
              <a:ln w="22225">
                <a:solidFill>
                  <a:sysClr val="windowText" lastClr="000000"/>
                </a:solidFill>
                <a:prstDash val="solid"/>
              </a:ln>
              <a:solidFill>
                <a:schemeClr val="accent5"/>
              </a:solidFill>
              <a:effectLst/>
            </a:endParaRPr>
          </a:p>
        </p:txBody>
      </p:sp>
      <p:sp>
        <p:nvSpPr>
          <p:cNvPr id="7" name="Rectangle 6"/>
          <p:cNvSpPr/>
          <p:nvPr/>
        </p:nvSpPr>
        <p:spPr>
          <a:xfrm>
            <a:off x="6094690" y="1241128"/>
            <a:ext cx="5173211" cy="923330"/>
          </a:xfrm>
          <a:prstGeom prst="rect">
            <a:avLst/>
          </a:prstGeom>
          <a:noFill/>
        </p:spPr>
        <p:txBody>
          <a:bodyPr wrap="none" lIns="91440" tIns="45720" rIns="91440" bIns="45720">
            <a:spAutoFit/>
          </a:bodyPr>
          <a:lstStyle/>
          <a:p>
            <a:pPr algn="ctr"/>
            <a:r>
              <a:rPr lang="en-US" sz="5400" b="1" cap="none" spc="0" dirty="0" smtClean="0">
                <a:ln w="22225">
                  <a:solidFill>
                    <a:sysClr val="windowText" lastClr="000000"/>
                  </a:solidFill>
                  <a:prstDash val="solid"/>
                </a:ln>
                <a:solidFill>
                  <a:schemeClr val="accent2"/>
                </a:solidFill>
                <a:effectLst/>
              </a:rPr>
              <a:t>Question Three</a:t>
            </a:r>
            <a:endParaRPr lang="en-US" sz="5400" b="1" cap="none" spc="0" dirty="0">
              <a:ln w="22225">
                <a:solidFill>
                  <a:sysClr val="windowText" lastClr="000000"/>
                </a:solidFill>
                <a:prstDash val="solid"/>
              </a:ln>
              <a:solidFill>
                <a:schemeClr val="accent2"/>
              </a:solidFill>
              <a:effectLst/>
            </a:endParaRPr>
          </a:p>
        </p:txBody>
      </p:sp>
    </p:spTree>
    <p:extLst>
      <p:ext uri="{BB962C8B-B14F-4D97-AF65-F5344CB8AC3E}">
        <p14:creationId xmlns:p14="http://schemas.microsoft.com/office/powerpoint/2010/main" val="7670829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68389" y="583378"/>
            <a:ext cx="5616624" cy="461665"/>
          </a:xfrm>
          <a:prstGeom prst="rect">
            <a:avLst/>
          </a:prstGeom>
          <a:solidFill>
            <a:schemeClr val="accent1"/>
          </a:solidFill>
          <a:ln w="28575">
            <a:solidFill>
              <a:schemeClr val="tx1"/>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GB" sz="2400" b="1" dirty="0" smtClean="0">
                <a:solidFill>
                  <a:schemeClr val="tx1"/>
                </a:solidFill>
                <a:latin typeface="Century Gothic" panose="020B0502020202020204" pitchFamily="34" charset="0"/>
              </a:rPr>
              <a:t>Pre-modifying Adjective</a:t>
            </a:r>
            <a:endParaRPr lang="en-GB" sz="2400" b="1" dirty="0">
              <a:solidFill>
                <a:schemeClr val="tx1"/>
              </a:solidFill>
              <a:latin typeface="Century Gothic" panose="020B0502020202020204" pitchFamily="34" charset="0"/>
            </a:endParaRPr>
          </a:p>
        </p:txBody>
      </p:sp>
      <p:sp>
        <p:nvSpPr>
          <p:cNvPr id="5" name="TextBox 4"/>
          <p:cNvSpPr txBox="1"/>
          <p:nvPr/>
        </p:nvSpPr>
        <p:spPr>
          <a:xfrm>
            <a:off x="6368389" y="1201833"/>
            <a:ext cx="5616624" cy="461665"/>
          </a:xfrm>
          <a:prstGeom prst="rect">
            <a:avLst/>
          </a:prstGeom>
          <a:solidFill>
            <a:schemeClr val="accent2"/>
          </a:solidFill>
          <a:ln w="28575">
            <a:solidFill>
              <a:schemeClr val="tx1"/>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sz="2400" b="1" dirty="0">
                <a:solidFill>
                  <a:schemeClr val="tx1"/>
                </a:solidFill>
                <a:latin typeface="Century Gothic" panose="020B0502020202020204" pitchFamily="34" charset="0"/>
              </a:rPr>
              <a:t>Dynamic Verb</a:t>
            </a:r>
          </a:p>
        </p:txBody>
      </p:sp>
      <p:sp>
        <p:nvSpPr>
          <p:cNvPr id="7" name="TextBox 6"/>
          <p:cNvSpPr txBox="1"/>
          <p:nvPr/>
        </p:nvSpPr>
        <p:spPr>
          <a:xfrm>
            <a:off x="6368389" y="2311570"/>
            <a:ext cx="5616624" cy="461665"/>
          </a:xfrm>
          <a:prstGeom prst="rect">
            <a:avLst/>
          </a:prstGeom>
          <a:solidFill>
            <a:schemeClr val="accent4"/>
          </a:solidFill>
          <a:ln w="28575">
            <a:solidFill>
              <a:schemeClr val="tx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GB" sz="2400" b="1" dirty="0">
                <a:solidFill>
                  <a:schemeClr val="tx1"/>
                </a:solidFill>
                <a:latin typeface="Century Gothic" panose="020B0502020202020204" pitchFamily="34" charset="0"/>
              </a:rPr>
              <a:t>Alliteration</a:t>
            </a:r>
          </a:p>
        </p:txBody>
      </p:sp>
      <p:sp>
        <p:nvSpPr>
          <p:cNvPr id="12" name="TextBox 11"/>
          <p:cNvSpPr txBox="1"/>
          <p:nvPr/>
        </p:nvSpPr>
        <p:spPr>
          <a:xfrm>
            <a:off x="6368389" y="1735506"/>
            <a:ext cx="5616624" cy="461665"/>
          </a:xfrm>
          <a:prstGeom prst="rect">
            <a:avLst/>
          </a:prstGeom>
          <a:solidFill>
            <a:schemeClr val="accent3"/>
          </a:solidFill>
          <a:ln w="28575">
            <a:solidFill>
              <a:schemeClr val="tx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sz="2400" b="1" dirty="0">
                <a:solidFill>
                  <a:schemeClr val="tx1"/>
                </a:solidFill>
                <a:latin typeface="Century Gothic" panose="020B0502020202020204" pitchFamily="34" charset="0"/>
              </a:rPr>
              <a:t>Simile</a:t>
            </a:r>
          </a:p>
        </p:txBody>
      </p:sp>
      <p:sp>
        <p:nvSpPr>
          <p:cNvPr id="13" name="TextBox 12"/>
          <p:cNvSpPr txBox="1"/>
          <p:nvPr/>
        </p:nvSpPr>
        <p:spPr>
          <a:xfrm>
            <a:off x="6368389" y="2959642"/>
            <a:ext cx="5616624" cy="461665"/>
          </a:xfrm>
          <a:prstGeom prst="rect">
            <a:avLst/>
          </a:prstGeom>
          <a:solidFill>
            <a:schemeClr val="accent6"/>
          </a:solidFill>
          <a:ln w="28575">
            <a:solidFill>
              <a:schemeClr val="tx1"/>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GB" sz="2400" b="1" dirty="0" err="1">
                <a:solidFill>
                  <a:schemeClr val="tx1"/>
                </a:solidFill>
                <a:latin typeface="Century Gothic" panose="020B0502020202020204" pitchFamily="34" charset="0"/>
              </a:rPr>
              <a:t>Asyndetic</a:t>
            </a:r>
            <a:r>
              <a:rPr lang="en-GB" sz="2400" b="1" dirty="0">
                <a:solidFill>
                  <a:schemeClr val="tx1"/>
                </a:solidFill>
                <a:latin typeface="Century Gothic" panose="020B0502020202020204" pitchFamily="34" charset="0"/>
              </a:rPr>
              <a:t> </a:t>
            </a:r>
            <a:r>
              <a:rPr lang="en-GB" sz="2400" b="1" dirty="0" smtClean="0">
                <a:solidFill>
                  <a:schemeClr val="tx1"/>
                </a:solidFill>
                <a:latin typeface="Century Gothic" panose="020B0502020202020204" pitchFamily="34" charset="0"/>
              </a:rPr>
              <a:t>List</a:t>
            </a:r>
            <a:endParaRPr lang="en-GB" sz="2400" b="1" dirty="0">
              <a:solidFill>
                <a:schemeClr val="tx1"/>
              </a:solidFill>
              <a:latin typeface="Century Gothic" panose="020B0502020202020204" pitchFamily="34" charset="0"/>
            </a:endParaRPr>
          </a:p>
        </p:txBody>
      </p:sp>
      <p:sp>
        <p:nvSpPr>
          <p:cNvPr id="14" name="TextBox 13"/>
          <p:cNvSpPr txBox="1"/>
          <p:nvPr/>
        </p:nvSpPr>
        <p:spPr>
          <a:xfrm>
            <a:off x="6368389" y="3607714"/>
            <a:ext cx="5616624" cy="461665"/>
          </a:xfrm>
          <a:prstGeom prst="rect">
            <a:avLst/>
          </a:prstGeom>
          <a:solidFill>
            <a:schemeClr val="accent1"/>
          </a:solidFill>
          <a:ln w="28575">
            <a:solidFill>
              <a:schemeClr val="tx1"/>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GB" sz="2400" b="1" dirty="0">
                <a:solidFill>
                  <a:schemeClr val="tx1"/>
                </a:solidFill>
                <a:latin typeface="Century Gothic" panose="020B0502020202020204" pitchFamily="34" charset="0"/>
              </a:rPr>
              <a:t>Declarative </a:t>
            </a:r>
            <a:r>
              <a:rPr lang="en-GB" sz="2400" b="1" dirty="0" smtClean="0">
                <a:solidFill>
                  <a:schemeClr val="tx1"/>
                </a:solidFill>
                <a:latin typeface="Century Gothic" panose="020B0502020202020204" pitchFamily="34" charset="0"/>
              </a:rPr>
              <a:t>Sentence</a:t>
            </a:r>
            <a:endParaRPr lang="en-GB" sz="2400" b="1" dirty="0">
              <a:solidFill>
                <a:schemeClr val="tx1"/>
              </a:solidFill>
              <a:latin typeface="Century Gothic" panose="020B0502020202020204" pitchFamily="34" charset="0"/>
            </a:endParaRPr>
          </a:p>
        </p:txBody>
      </p:sp>
      <p:sp>
        <p:nvSpPr>
          <p:cNvPr id="15" name="TextBox 14"/>
          <p:cNvSpPr txBox="1"/>
          <p:nvPr/>
        </p:nvSpPr>
        <p:spPr>
          <a:xfrm>
            <a:off x="6368389" y="4183778"/>
            <a:ext cx="5616624" cy="461665"/>
          </a:xfrm>
          <a:prstGeom prst="rect">
            <a:avLst/>
          </a:prstGeom>
          <a:solidFill>
            <a:schemeClr val="accent2"/>
          </a:solidFill>
          <a:ln w="28575">
            <a:solidFill>
              <a:schemeClr val="tx1"/>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GB" sz="2400" b="1" dirty="0">
                <a:solidFill>
                  <a:schemeClr val="tx1"/>
                </a:solidFill>
                <a:latin typeface="Century Gothic" panose="020B0502020202020204" pitchFamily="34" charset="0"/>
              </a:rPr>
              <a:t>Metaphor</a:t>
            </a:r>
          </a:p>
        </p:txBody>
      </p:sp>
      <p:sp>
        <p:nvSpPr>
          <p:cNvPr id="16" name="TextBox 15"/>
          <p:cNvSpPr txBox="1"/>
          <p:nvPr/>
        </p:nvSpPr>
        <p:spPr>
          <a:xfrm>
            <a:off x="6368389" y="4730225"/>
            <a:ext cx="5616624" cy="461665"/>
          </a:xfrm>
          <a:prstGeom prst="rect">
            <a:avLst/>
          </a:prstGeom>
          <a:solidFill>
            <a:schemeClr val="accent3"/>
          </a:solidFill>
          <a:ln w="28575">
            <a:solidFill>
              <a:schemeClr val="tx1"/>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sz="2400" b="1" dirty="0">
                <a:solidFill>
                  <a:schemeClr val="tx1"/>
                </a:solidFill>
                <a:latin typeface="Century Gothic" panose="020B0502020202020204" pitchFamily="34" charset="0"/>
              </a:rPr>
              <a:t>Semantic Field</a:t>
            </a:r>
          </a:p>
        </p:txBody>
      </p:sp>
      <p:sp>
        <p:nvSpPr>
          <p:cNvPr id="17" name="TextBox 16"/>
          <p:cNvSpPr txBox="1"/>
          <p:nvPr/>
        </p:nvSpPr>
        <p:spPr>
          <a:xfrm>
            <a:off x="6368389" y="5335906"/>
            <a:ext cx="5616624" cy="461665"/>
          </a:xfrm>
          <a:prstGeom prst="rect">
            <a:avLst/>
          </a:prstGeom>
          <a:solidFill>
            <a:schemeClr val="accent4"/>
          </a:solidFill>
          <a:ln w="28575">
            <a:solidFill>
              <a:schemeClr val="tx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sz="2400" b="1" dirty="0">
                <a:solidFill>
                  <a:schemeClr val="tx1"/>
                </a:solidFill>
                <a:latin typeface="Century Gothic" panose="020B0502020202020204" pitchFamily="34" charset="0"/>
              </a:rPr>
              <a:t>Adverb</a:t>
            </a:r>
          </a:p>
        </p:txBody>
      </p:sp>
      <p:sp>
        <p:nvSpPr>
          <p:cNvPr id="18" name="TextBox 17"/>
          <p:cNvSpPr txBox="1"/>
          <p:nvPr/>
        </p:nvSpPr>
        <p:spPr>
          <a:xfrm>
            <a:off x="6368389" y="5983978"/>
            <a:ext cx="5616624" cy="461665"/>
          </a:xfrm>
          <a:prstGeom prst="rect">
            <a:avLst/>
          </a:prstGeom>
          <a:solidFill>
            <a:schemeClr val="accent6"/>
          </a:solidFill>
          <a:ln w="28575">
            <a:solidFill>
              <a:schemeClr val="tx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GB" sz="2400" b="1" dirty="0">
                <a:solidFill>
                  <a:schemeClr val="tx1"/>
                </a:solidFill>
                <a:latin typeface="Century Gothic" panose="020B0502020202020204" pitchFamily="34" charset="0"/>
              </a:rPr>
              <a:t>Ellipsis</a:t>
            </a:r>
          </a:p>
        </p:txBody>
      </p:sp>
      <p:sp>
        <p:nvSpPr>
          <p:cNvPr id="4" name="TextBox 3"/>
          <p:cNvSpPr txBox="1"/>
          <p:nvPr/>
        </p:nvSpPr>
        <p:spPr>
          <a:xfrm>
            <a:off x="685800" y="2542402"/>
            <a:ext cx="5029200" cy="2062103"/>
          </a:xfrm>
          <a:prstGeom prst="rect">
            <a:avLst/>
          </a:prstGeom>
          <a:solidFill>
            <a:schemeClr val="accent5"/>
          </a:solidFill>
          <a:ln w="5715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GB" sz="3200" dirty="0" smtClean="0">
                <a:solidFill>
                  <a:schemeClr val="tx1"/>
                </a:solidFill>
                <a:latin typeface="Century Gothic" panose="020B0502020202020204" pitchFamily="34" charset="0"/>
              </a:rPr>
              <a:t>Write a definition or write an example for the following techniques, as I read them out.</a:t>
            </a:r>
            <a:endParaRPr lang="en-GB" sz="3200" dirty="0">
              <a:solidFill>
                <a:schemeClr val="tx1"/>
              </a:solidFill>
              <a:latin typeface="Century Gothic" panose="020B0502020202020204" pitchFamily="34" charset="0"/>
            </a:endParaRPr>
          </a:p>
        </p:txBody>
      </p:sp>
      <p:sp>
        <p:nvSpPr>
          <p:cNvPr id="19" name="Title 1"/>
          <p:cNvSpPr txBox="1">
            <a:spLocks/>
          </p:cNvSpPr>
          <p:nvPr/>
        </p:nvSpPr>
        <p:spPr>
          <a:xfrm>
            <a:off x="0" y="0"/>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Broadway" panose="04040905080B02020502" pitchFamily="82" charset="0"/>
                <a:ea typeface="+mj-ea"/>
                <a:cs typeface="Aharoni" panose="02010803020104030203" pitchFamily="2" charset="-79"/>
              </a:defRPr>
            </a:lvl1pPr>
          </a:lstStyle>
          <a:p>
            <a:r>
              <a:rPr lang="en-GB" dirty="0" smtClean="0"/>
              <a:t>EXT:</a:t>
            </a:r>
            <a:endParaRPr lang="en-GB" dirty="0"/>
          </a:p>
        </p:txBody>
      </p:sp>
    </p:spTree>
    <p:extLst>
      <p:ext uri="{BB962C8B-B14F-4D97-AF65-F5344CB8AC3E}">
        <p14:creationId xmlns:p14="http://schemas.microsoft.com/office/powerpoint/2010/main" val="30675484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12" grpId="0" animBg="1"/>
      <p:bldP spid="13" grpId="0" animBg="1"/>
      <p:bldP spid="14" grpId="0" animBg="1"/>
      <p:bldP spid="15" grpId="0" animBg="1"/>
      <p:bldP spid="16" grpId="0" animBg="1"/>
      <p:bldP spid="17"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Do Now:</a:t>
            </a:r>
            <a:endParaRPr lang="en-GB" dirty="0"/>
          </a:p>
        </p:txBody>
      </p:sp>
      <p:sp>
        <p:nvSpPr>
          <p:cNvPr id="3" name="Content Placeholder 2"/>
          <p:cNvSpPr>
            <a:spLocks noGrp="1"/>
          </p:cNvSpPr>
          <p:nvPr>
            <p:ph idx="1"/>
          </p:nvPr>
        </p:nvSpPr>
        <p:spPr>
          <a:xfrm>
            <a:off x="838200" y="1825625"/>
            <a:ext cx="5535304" cy="4351338"/>
          </a:xfrm>
          <a:ln w="381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marL="0" indent="0" algn="ctr">
              <a:buNone/>
            </a:pPr>
            <a:r>
              <a:rPr lang="en-GB" sz="4400" dirty="0" smtClean="0">
                <a:solidFill>
                  <a:schemeClr val="tx1"/>
                </a:solidFill>
              </a:rPr>
              <a:t>There are four things on the mark scheme for question four. Can you remember what they are?</a:t>
            </a:r>
            <a:endParaRPr lang="en-GB" sz="4400" dirty="0">
              <a:solidFill>
                <a:schemeClr val="tx1"/>
              </a:solidFill>
            </a:endParaRPr>
          </a:p>
        </p:txBody>
      </p:sp>
      <p:sp>
        <p:nvSpPr>
          <p:cNvPr id="4" name="Content Placeholder 2"/>
          <p:cNvSpPr txBox="1">
            <a:spLocks/>
          </p:cNvSpPr>
          <p:nvPr/>
        </p:nvSpPr>
        <p:spPr>
          <a:xfrm>
            <a:off x="6656696" y="1825625"/>
            <a:ext cx="4479877" cy="4351338"/>
          </a:xfrm>
          <a:prstGeom prst="rect">
            <a:avLst/>
          </a:prstGeom>
          <a:ln w="57150"/>
        </p:spPr>
        <p:style>
          <a:lnRef idx="2">
            <a:schemeClr val="accent3"/>
          </a:lnRef>
          <a:fillRef idx="1">
            <a:schemeClr val="lt1"/>
          </a:fillRef>
          <a:effectRef idx="0">
            <a:schemeClr val="accent3"/>
          </a:effectRef>
          <a:fontRef idx="minor">
            <a:schemeClr val="dk1"/>
          </a:fontRef>
        </p:style>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742950" indent="-742950">
              <a:buFont typeface="+mj-lt"/>
              <a:buAutoNum type="arabicParenR"/>
            </a:pPr>
            <a:r>
              <a:rPr lang="en-GB" sz="4400" dirty="0" smtClean="0">
                <a:solidFill>
                  <a:schemeClr val="tx1"/>
                </a:solidFill>
              </a:rPr>
              <a:t/>
            </a:r>
            <a:br>
              <a:rPr lang="en-GB" sz="4400" dirty="0" smtClean="0">
                <a:solidFill>
                  <a:schemeClr val="tx1"/>
                </a:solidFill>
              </a:rPr>
            </a:br>
            <a:endParaRPr lang="en-GB" sz="4400" dirty="0" smtClean="0">
              <a:solidFill>
                <a:schemeClr val="tx1"/>
              </a:solidFill>
            </a:endParaRPr>
          </a:p>
          <a:p>
            <a:pPr marL="742950" indent="-742950">
              <a:buFont typeface="+mj-lt"/>
              <a:buAutoNum type="arabicParenR"/>
            </a:pPr>
            <a:r>
              <a:rPr lang="en-GB" sz="4400" dirty="0">
                <a:solidFill>
                  <a:schemeClr val="tx1"/>
                </a:solidFill>
              </a:rPr>
              <a:t/>
            </a:r>
            <a:br>
              <a:rPr lang="en-GB" sz="4400" dirty="0">
                <a:solidFill>
                  <a:schemeClr val="tx1"/>
                </a:solidFill>
              </a:rPr>
            </a:br>
            <a:endParaRPr lang="en-GB" sz="4400" dirty="0" smtClean="0">
              <a:solidFill>
                <a:schemeClr val="tx1"/>
              </a:solidFill>
            </a:endParaRPr>
          </a:p>
          <a:p>
            <a:pPr marL="742950" indent="-742950">
              <a:buFont typeface="+mj-lt"/>
              <a:buAutoNum type="arabicParenR"/>
            </a:pPr>
            <a:r>
              <a:rPr lang="en-GB" sz="4400" dirty="0">
                <a:solidFill>
                  <a:schemeClr val="tx1"/>
                </a:solidFill>
              </a:rPr>
              <a:t/>
            </a:r>
            <a:br>
              <a:rPr lang="en-GB" sz="4400" dirty="0">
                <a:solidFill>
                  <a:schemeClr val="tx1"/>
                </a:solidFill>
              </a:rPr>
            </a:br>
            <a:endParaRPr lang="en-GB" sz="4400" dirty="0" smtClean="0">
              <a:solidFill>
                <a:schemeClr val="tx1"/>
              </a:solidFill>
            </a:endParaRPr>
          </a:p>
          <a:p>
            <a:pPr marL="742950" indent="-742950">
              <a:buFont typeface="+mj-lt"/>
              <a:buAutoNum type="arabicParenR"/>
            </a:pPr>
            <a:r>
              <a:rPr lang="en-GB" sz="4400" dirty="0">
                <a:solidFill>
                  <a:schemeClr val="tx1"/>
                </a:solidFill>
              </a:rPr>
              <a:t/>
            </a:r>
            <a:br>
              <a:rPr lang="en-GB" sz="4400" dirty="0">
                <a:solidFill>
                  <a:schemeClr val="tx1"/>
                </a:solidFill>
              </a:rPr>
            </a:br>
            <a:endParaRPr lang="en-GB" sz="4400" dirty="0">
              <a:solidFill>
                <a:schemeClr val="tx1"/>
              </a:solidFill>
            </a:endParaRPr>
          </a:p>
        </p:txBody>
      </p:sp>
    </p:spTree>
    <p:extLst>
      <p:ext uri="{BB962C8B-B14F-4D97-AF65-F5344CB8AC3E}">
        <p14:creationId xmlns:p14="http://schemas.microsoft.com/office/powerpoint/2010/main" val="18817779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8907" y="262555"/>
            <a:ext cx="10322257" cy="2387600"/>
          </a:xfrm>
        </p:spPr>
        <p:txBody>
          <a:bodyPr/>
          <a:lstStyle/>
          <a:p>
            <a:r>
              <a:rPr lang="en-GB" dirty="0" smtClean="0"/>
              <a:t>The Great </a:t>
            </a:r>
            <a:r>
              <a:rPr lang="en-GB" dirty="0"/>
              <a:t>G</a:t>
            </a:r>
            <a:r>
              <a:rPr lang="en-GB" dirty="0" smtClean="0"/>
              <a:t>atsby: Q1&amp;4</a:t>
            </a:r>
            <a:endParaRPr lang="en-GB" dirty="0"/>
          </a:p>
        </p:txBody>
      </p:sp>
      <p:sp>
        <p:nvSpPr>
          <p:cNvPr id="3" name="Subtitle 2"/>
          <p:cNvSpPr>
            <a:spLocks noGrp="1"/>
          </p:cNvSpPr>
          <p:nvPr>
            <p:ph type="subTitle" idx="1"/>
          </p:nvPr>
        </p:nvSpPr>
        <p:spPr>
          <a:xfrm>
            <a:off x="1524000" y="2742230"/>
            <a:ext cx="9144000" cy="1655762"/>
          </a:xfrm>
        </p:spPr>
        <p:txBody>
          <a:bodyPr/>
          <a:lstStyle/>
          <a:p>
            <a:fld id="{9070908B-7424-48A1-BD70-EE54684CECAE}" type="datetime2">
              <a:rPr lang="en-GB" smtClean="0"/>
              <a:t>Wednesday, 28 March 2018</a:t>
            </a:fld>
            <a:endParaRPr lang="en-GB" dirty="0"/>
          </a:p>
        </p:txBody>
      </p:sp>
      <p:cxnSp>
        <p:nvCxnSpPr>
          <p:cNvPr id="5" name="Straight Connector 4"/>
          <p:cNvCxnSpPr/>
          <p:nvPr/>
        </p:nvCxnSpPr>
        <p:spPr>
          <a:xfrm>
            <a:off x="1524000" y="2650155"/>
            <a:ext cx="90120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0" y="0"/>
            <a:ext cx="1278340" cy="968991"/>
          </a:xfrm>
          <a:prstGeom prst="ellipse">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smtClean="0">
                <a:solidFill>
                  <a:schemeClr val="tx1"/>
                </a:solidFill>
                <a:latin typeface="Algerian" panose="04020705040A02060702" pitchFamily="82" charset="0"/>
              </a:rPr>
              <a:t>2</a:t>
            </a:r>
            <a:endParaRPr lang="en-GB" sz="6600" dirty="0">
              <a:solidFill>
                <a:schemeClr val="tx1"/>
              </a:solidFill>
              <a:latin typeface="Algerian" panose="04020705040A02060702" pitchFamily="82" charset="0"/>
            </a:endParaRPr>
          </a:p>
        </p:txBody>
      </p:sp>
      <p:pic>
        <p:nvPicPr>
          <p:cNvPr id="8" name="Picture 7"/>
          <p:cNvPicPr>
            <a:picLocks noChangeAspect="1"/>
          </p:cNvPicPr>
          <p:nvPr/>
        </p:nvPicPr>
        <p:blipFill>
          <a:blip r:embed="rId2"/>
          <a:stretch>
            <a:fillRect/>
          </a:stretch>
        </p:blipFill>
        <p:spPr>
          <a:xfrm>
            <a:off x="4767618" y="3377277"/>
            <a:ext cx="2656764" cy="33209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621589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15697"/>
          <a:stretch/>
        </p:blipFill>
        <p:spPr>
          <a:xfrm>
            <a:off x="386976" y="4202027"/>
            <a:ext cx="11045376" cy="2530839"/>
          </a:xfrm>
          <a:prstGeom prst="rect">
            <a:avLst/>
          </a:prstGeom>
        </p:spPr>
      </p:pic>
      <p:sp>
        <p:nvSpPr>
          <p:cNvPr id="7" name="Content Placeholder 6"/>
          <p:cNvSpPr>
            <a:spLocks noGrp="1"/>
          </p:cNvSpPr>
          <p:nvPr>
            <p:ph idx="1"/>
          </p:nvPr>
        </p:nvSpPr>
        <p:spPr>
          <a:xfrm>
            <a:off x="386976" y="1134872"/>
            <a:ext cx="11417300" cy="2143825"/>
          </a:xfrm>
          <a:solidFill>
            <a:schemeClr val="accent2"/>
          </a:solidFill>
          <a:ln w="381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a:normAutofit/>
          </a:bodyPr>
          <a:lstStyle/>
          <a:p>
            <a:pPr>
              <a:buFont typeface="Wingdings" panose="05000000000000000000" pitchFamily="2" charset="2"/>
              <a:buChar char="q"/>
            </a:pPr>
            <a:r>
              <a:rPr lang="en-GB" sz="2400" dirty="0">
                <a:solidFill>
                  <a:sysClr val="windowText" lastClr="000000"/>
                </a:solidFill>
              </a:rPr>
              <a:t>To revise the skills needed for English Language ‘Explorations in Creative Reading</a:t>
            </a:r>
            <a:r>
              <a:rPr lang="en-GB" sz="2400" dirty="0" smtClean="0">
                <a:solidFill>
                  <a:sysClr val="windowText" lastClr="000000"/>
                </a:solidFill>
              </a:rPr>
              <a:t>’</a:t>
            </a:r>
            <a:endParaRPr lang="en-GB" sz="2400" dirty="0">
              <a:solidFill>
                <a:sysClr val="windowText" lastClr="000000"/>
              </a:solidFill>
            </a:endParaRPr>
          </a:p>
          <a:p>
            <a:pPr>
              <a:buFont typeface="Wingdings" panose="05000000000000000000" pitchFamily="2" charset="2"/>
              <a:buChar char="q"/>
            </a:pPr>
            <a:r>
              <a:rPr lang="en-GB" sz="2400" dirty="0">
                <a:solidFill>
                  <a:sysClr val="windowText" lastClr="000000"/>
                </a:solidFill>
              </a:rPr>
              <a:t>To review the Assessment </a:t>
            </a:r>
            <a:r>
              <a:rPr lang="en-GB" sz="2400" dirty="0" smtClean="0">
                <a:solidFill>
                  <a:sysClr val="windowText" lastClr="000000"/>
                </a:solidFill>
              </a:rPr>
              <a:t>Objectives</a:t>
            </a:r>
          </a:p>
          <a:p>
            <a:pPr>
              <a:buFont typeface="Wingdings" panose="05000000000000000000" pitchFamily="2" charset="2"/>
              <a:buChar char="q"/>
            </a:pPr>
            <a:r>
              <a:rPr lang="en-GB" sz="2400" dirty="0" smtClean="0">
                <a:solidFill>
                  <a:sysClr val="windowText" lastClr="000000"/>
                </a:solidFill>
              </a:rPr>
              <a:t>To </a:t>
            </a:r>
            <a:r>
              <a:rPr lang="en-GB" sz="2400" dirty="0" smtClean="0">
                <a:solidFill>
                  <a:sysClr val="windowText" lastClr="000000"/>
                </a:solidFill>
              </a:rPr>
              <a:t>understand the different elements to the </a:t>
            </a:r>
            <a:r>
              <a:rPr lang="en-GB" sz="2400" dirty="0" smtClean="0">
                <a:solidFill>
                  <a:sysClr val="windowText" lastClr="000000"/>
                </a:solidFill>
              </a:rPr>
              <a:t>exam</a:t>
            </a:r>
          </a:p>
          <a:p>
            <a:pPr>
              <a:buFont typeface="Wingdings" panose="05000000000000000000" pitchFamily="2" charset="2"/>
              <a:buChar char="q"/>
            </a:pPr>
            <a:r>
              <a:rPr lang="en-GB" sz="2400" dirty="0" smtClean="0">
                <a:solidFill>
                  <a:sysClr val="windowText" lastClr="000000"/>
                </a:solidFill>
              </a:rPr>
              <a:t>To attempt a Q1 and a Q4</a:t>
            </a:r>
            <a:endParaRPr lang="en-GB" sz="2400" dirty="0">
              <a:solidFill>
                <a:sysClr val="windowText" lastClr="000000"/>
              </a:solidFill>
            </a:endParaRPr>
          </a:p>
          <a:p>
            <a:pPr marL="0" indent="0">
              <a:buNone/>
            </a:pPr>
            <a:endParaRPr lang="en-GB" sz="2400" dirty="0">
              <a:solidFill>
                <a:sysClr val="windowText" lastClr="000000"/>
              </a:solidFill>
            </a:endParaRPr>
          </a:p>
        </p:txBody>
      </p:sp>
      <p:sp>
        <p:nvSpPr>
          <p:cNvPr id="2" name="Rectangle 1"/>
          <p:cNvSpPr/>
          <p:nvPr/>
        </p:nvSpPr>
        <p:spPr>
          <a:xfrm>
            <a:off x="0" y="-4464"/>
            <a:ext cx="6407523"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Lesson Objectives:</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5" name="Rectangle 4"/>
          <p:cNvSpPr/>
          <p:nvPr/>
        </p:nvSpPr>
        <p:spPr>
          <a:xfrm>
            <a:off x="5792085" y="3278697"/>
            <a:ext cx="6282490"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Lesson Outcomes:</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8031821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Do Now:</a:t>
            </a:r>
            <a:endParaRPr lang="en-GB" dirty="0"/>
          </a:p>
        </p:txBody>
      </p:sp>
      <p:sp>
        <p:nvSpPr>
          <p:cNvPr id="3" name="Content Placeholder 2"/>
          <p:cNvSpPr>
            <a:spLocks noGrp="1"/>
          </p:cNvSpPr>
          <p:nvPr>
            <p:ph idx="1"/>
          </p:nvPr>
        </p:nvSpPr>
        <p:spPr>
          <a:xfrm>
            <a:off x="838200" y="1325563"/>
            <a:ext cx="6927376" cy="4851400"/>
          </a:xfrm>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marL="0" indent="0">
              <a:buNone/>
            </a:pPr>
            <a:r>
              <a:rPr lang="en-GB" dirty="0" smtClean="0">
                <a:solidFill>
                  <a:schemeClr val="tx1"/>
                </a:solidFill>
              </a:rPr>
              <a:t>It’s been a while since we’ve been over Paper One. What can you remember? Write down anything and everything:</a:t>
            </a:r>
          </a:p>
          <a:p>
            <a:pPr>
              <a:buFont typeface="Wingdings" panose="05000000000000000000" pitchFamily="2" charset="2"/>
              <a:buChar char="Ø"/>
            </a:pPr>
            <a:r>
              <a:rPr lang="en-GB" dirty="0">
                <a:solidFill>
                  <a:schemeClr val="tx1"/>
                </a:solidFill>
              </a:rPr>
              <a:t> </a:t>
            </a:r>
            <a:r>
              <a:rPr lang="en-GB" dirty="0" smtClean="0">
                <a:solidFill>
                  <a:schemeClr val="tx1"/>
                </a:solidFill>
              </a:rPr>
              <a:t>Timings</a:t>
            </a:r>
          </a:p>
          <a:p>
            <a:pPr>
              <a:buFont typeface="Wingdings" panose="05000000000000000000" pitchFamily="2" charset="2"/>
              <a:buChar char="Ø"/>
            </a:pPr>
            <a:r>
              <a:rPr lang="en-GB" dirty="0">
                <a:solidFill>
                  <a:schemeClr val="tx1"/>
                </a:solidFill>
              </a:rPr>
              <a:t> </a:t>
            </a:r>
            <a:r>
              <a:rPr lang="en-GB" dirty="0" smtClean="0">
                <a:solidFill>
                  <a:schemeClr val="tx1"/>
                </a:solidFill>
              </a:rPr>
              <a:t>Marks</a:t>
            </a:r>
          </a:p>
          <a:p>
            <a:pPr>
              <a:buFont typeface="Wingdings" panose="05000000000000000000" pitchFamily="2" charset="2"/>
              <a:buChar char="Ø"/>
            </a:pPr>
            <a:r>
              <a:rPr lang="en-GB" dirty="0">
                <a:solidFill>
                  <a:schemeClr val="tx1"/>
                </a:solidFill>
              </a:rPr>
              <a:t> </a:t>
            </a:r>
            <a:r>
              <a:rPr lang="en-GB" dirty="0" smtClean="0">
                <a:solidFill>
                  <a:schemeClr val="tx1"/>
                </a:solidFill>
              </a:rPr>
              <a:t>Skills</a:t>
            </a:r>
          </a:p>
          <a:p>
            <a:pPr>
              <a:buFont typeface="Wingdings" panose="05000000000000000000" pitchFamily="2" charset="2"/>
              <a:buChar char="Ø"/>
            </a:pPr>
            <a:r>
              <a:rPr lang="en-GB" dirty="0">
                <a:solidFill>
                  <a:schemeClr val="tx1"/>
                </a:solidFill>
              </a:rPr>
              <a:t> </a:t>
            </a:r>
            <a:r>
              <a:rPr lang="en-GB" dirty="0" smtClean="0">
                <a:solidFill>
                  <a:schemeClr val="tx1"/>
                </a:solidFill>
              </a:rPr>
              <a:t>Assessment Objectives</a:t>
            </a:r>
          </a:p>
          <a:p>
            <a:pPr>
              <a:buFont typeface="Wingdings" panose="05000000000000000000" pitchFamily="2" charset="2"/>
              <a:buChar char="Ø"/>
            </a:pPr>
            <a:r>
              <a:rPr lang="en-GB" dirty="0">
                <a:solidFill>
                  <a:schemeClr val="tx1"/>
                </a:solidFill>
              </a:rPr>
              <a:t> </a:t>
            </a:r>
            <a:r>
              <a:rPr lang="en-GB" dirty="0" smtClean="0">
                <a:solidFill>
                  <a:schemeClr val="tx1"/>
                </a:solidFill>
              </a:rPr>
              <a:t>Mark Scheme Info</a:t>
            </a:r>
          </a:p>
          <a:p>
            <a:pPr>
              <a:buFont typeface="Wingdings" panose="05000000000000000000" pitchFamily="2" charset="2"/>
              <a:buChar char="Ø"/>
            </a:pPr>
            <a:r>
              <a:rPr lang="en-GB" dirty="0">
                <a:solidFill>
                  <a:schemeClr val="tx1"/>
                </a:solidFill>
              </a:rPr>
              <a:t> </a:t>
            </a:r>
            <a:r>
              <a:rPr lang="en-GB" dirty="0" smtClean="0">
                <a:solidFill>
                  <a:schemeClr val="tx1"/>
                </a:solidFill>
              </a:rPr>
              <a:t>ANYTHING!</a:t>
            </a:r>
          </a:p>
        </p:txBody>
      </p:sp>
      <p:pic>
        <p:nvPicPr>
          <p:cNvPr id="4" name="Picture 3"/>
          <p:cNvPicPr>
            <a:picLocks noChangeAspect="1"/>
          </p:cNvPicPr>
          <p:nvPr/>
        </p:nvPicPr>
        <p:blipFill>
          <a:blip r:embed="rId2"/>
          <a:stretch>
            <a:fillRect/>
          </a:stretch>
        </p:blipFill>
        <p:spPr>
          <a:xfrm>
            <a:off x="7976382" y="2302539"/>
            <a:ext cx="3874424" cy="3874424"/>
          </a:xfrm>
          <a:prstGeom prst="rect">
            <a:avLst/>
          </a:prstGeom>
        </p:spPr>
      </p:pic>
    </p:spTree>
    <p:extLst>
      <p:ext uri="{BB962C8B-B14F-4D97-AF65-F5344CB8AC3E}">
        <p14:creationId xmlns:p14="http://schemas.microsoft.com/office/powerpoint/2010/main" val="507282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Re-Cap</a:t>
            </a:r>
            <a:endParaRPr lang="en-GB" dirty="0"/>
          </a:p>
        </p:txBody>
      </p:sp>
      <p:sp>
        <p:nvSpPr>
          <p:cNvPr id="3" name="Content Placeholder 2"/>
          <p:cNvSpPr>
            <a:spLocks noGrp="1"/>
          </p:cNvSpPr>
          <p:nvPr>
            <p:ph idx="1"/>
          </p:nvPr>
        </p:nvSpPr>
        <p:spPr>
          <a:xfrm>
            <a:off x="838199" y="1825625"/>
            <a:ext cx="6408761" cy="4351338"/>
          </a:xfrm>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oAutofit/>
          </a:bodyPr>
          <a:lstStyle/>
          <a:p>
            <a:pPr marL="0" indent="0" algn="ctr">
              <a:buNone/>
            </a:pPr>
            <a:r>
              <a:rPr lang="en-GB" sz="3200" dirty="0" smtClean="0">
                <a:solidFill>
                  <a:schemeClr val="tx1"/>
                </a:solidFill>
              </a:rPr>
              <a:t>Briefly, discuss with your partner what you can remember about the ‘Great Gatsby’ extract that we read last lesson. What happened? Who is involved? What was the tone? The purpose? The genre? The intended audience?</a:t>
            </a:r>
            <a:endParaRPr lang="en-GB" sz="3200" dirty="0">
              <a:solidFill>
                <a:schemeClr val="tx1"/>
              </a:solidFill>
            </a:endParaRPr>
          </a:p>
        </p:txBody>
      </p:sp>
      <p:pic>
        <p:nvPicPr>
          <p:cNvPr id="4" name="Picture 3"/>
          <p:cNvPicPr>
            <a:picLocks noChangeAspect="1"/>
          </p:cNvPicPr>
          <p:nvPr/>
        </p:nvPicPr>
        <p:blipFill>
          <a:blip r:embed="rId2"/>
          <a:stretch>
            <a:fillRect/>
          </a:stretch>
        </p:blipFill>
        <p:spPr>
          <a:xfrm>
            <a:off x="8193206" y="2340816"/>
            <a:ext cx="2656764" cy="33209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942439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 One</a:t>
            </a:r>
            <a:endParaRPr lang="en-GB" dirty="0"/>
          </a:p>
        </p:txBody>
      </p:sp>
      <p:pic>
        <p:nvPicPr>
          <p:cNvPr id="4" name="Content Placeholder 3"/>
          <p:cNvPicPr>
            <a:picLocks noGrp="1" noChangeAspect="1"/>
          </p:cNvPicPr>
          <p:nvPr>
            <p:ph idx="1"/>
          </p:nvPr>
        </p:nvPicPr>
        <p:blipFill>
          <a:blip r:embed="rId2"/>
          <a:stretch>
            <a:fillRect/>
          </a:stretch>
        </p:blipFill>
        <p:spPr>
          <a:xfrm>
            <a:off x="4749420" y="4185396"/>
            <a:ext cx="7285417" cy="2242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411707" y="1325563"/>
            <a:ext cx="3844120" cy="3046988"/>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GB" sz="3200" b="1" dirty="0">
                <a:solidFill>
                  <a:srgbClr val="000000"/>
                </a:solidFill>
                <a:latin typeface="Calibri" panose="020F0502020204030204" pitchFamily="34" charset="0"/>
                <a:ea typeface="Times New Roman" panose="02020603050405020304" pitchFamily="18" charset="0"/>
              </a:rPr>
              <a:t>Q1:</a:t>
            </a:r>
            <a:r>
              <a:rPr lang="en-GB" sz="3200" dirty="0">
                <a:solidFill>
                  <a:srgbClr val="000000"/>
                </a:solidFill>
                <a:latin typeface="Calibri" panose="020F0502020204030204" pitchFamily="34" charset="0"/>
                <a:ea typeface="Times New Roman" panose="02020603050405020304" pitchFamily="18" charset="0"/>
              </a:rPr>
              <a:t> Read the </a:t>
            </a:r>
            <a:r>
              <a:rPr lang="en-GB" sz="3200" b="1" dirty="0">
                <a:solidFill>
                  <a:srgbClr val="000000"/>
                </a:solidFill>
                <a:latin typeface="Calibri" panose="020F0502020204030204" pitchFamily="34" charset="0"/>
                <a:ea typeface="Times New Roman" panose="02020603050405020304" pitchFamily="18" charset="0"/>
              </a:rPr>
              <a:t>first paragraph</a:t>
            </a:r>
            <a:r>
              <a:rPr lang="en-GB" sz="3200" dirty="0">
                <a:solidFill>
                  <a:srgbClr val="000000"/>
                </a:solidFill>
                <a:latin typeface="Calibri" panose="020F0502020204030204" pitchFamily="34" charset="0"/>
                <a:ea typeface="Times New Roman" panose="02020603050405020304" pitchFamily="18" charset="0"/>
              </a:rPr>
              <a:t> again. </a:t>
            </a:r>
            <a:endParaRPr lang="en-GB" sz="3200" dirty="0">
              <a:latin typeface="Times New Roman" panose="02020603050405020304" pitchFamily="18" charset="0"/>
              <a:ea typeface="Times New Roman" panose="02020603050405020304" pitchFamily="18" charset="0"/>
            </a:endParaRPr>
          </a:p>
          <a:p>
            <a:r>
              <a:rPr lang="en-GB"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List </a:t>
            </a:r>
            <a:r>
              <a:rPr lang="en-GB" sz="32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four</a:t>
            </a:r>
            <a:r>
              <a:rPr lang="en-GB"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things that the neighbour’s guests do.  	</a:t>
            </a:r>
            <a:endParaRPr lang="en-GB" sz="32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r"/>
            <a:r>
              <a:rPr lang="en-GB" sz="3200" b="1"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[4 marks]</a:t>
            </a:r>
            <a:endParaRPr lang="en-GB" sz="3200" b="1" dirty="0"/>
          </a:p>
        </p:txBody>
      </p:sp>
      <p:sp>
        <p:nvSpPr>
          <p:cNvPr id="6" name="Content Placeholder 2"/>
          <p:cNvSpPr txBox="1">
            <a:spLocks/>
          </p:cNvSpPr>
          <p:nvPr/>
        </p:nvSpPr>
        <p:spPr>
          <a:xfrm>
            <a:off x="4749420" y="242485"/>
            <a:ext cx="7285417" cy="3701718"/>
          </a:xfrm>
          <a:prstGeom prst="rect">
            <a:avLst/>
          </a:prstGeom>
          <a:ln w="57150"/>
        </p:spPr>
        <p:style>
          <a:lnRef idx="2">
            <a:schemeClr val="accent3"/>
          </a:lnRef>
          <a:fillRef idx="1">
            <a:schemeClr val="lt1"/>
          </a:fillRef>
          <a:effectRef idx="0">
            <a:schemeClr val="accent3"/>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742950" indent="-742950">
              <a:buFont typeface="+mj-lt"/>
              <a:buAutoNum type="arabicParenR"/>
            </a:pPr>
            <a:r>
              <a:rPr lang="en-GB" dirty="0" smtClean="0">
                <a:solidFill>
                  <a:schemeClr val="tx1"/>
                </a:solidFill>
              </a:rPr>
              <a:t>___________________________________</a:t>
            </a:r>
            <a:br>
              <a:rPr lang="en-GB" dirty="0" smtClean="0">
                <a:solidFill>
                  <a:schemeClr val="tx1"/>
                </a:solidFill>
              </a:rPr>
            </a:br>
            <a:endParaRPr lang="en-GB" dirty="0" smtClean="0">
              <a:solidFill>
                <a:schemeClr val="tx1"/>
              </a:solidFill>
            </a:endParaRPr>
          </a:p>
          <a:p>
            <a:pPr marL="742950" indent="-742950">
              <a:buFont typeface="+mj-lt"/>
              <a:buAutoNum type="arabicParenR"/>
            </a:pPr>
            <a:r>
              <a:rPr lang="en-GB" dirty="0" smtClean="0">
                <a:solidFill>
                  <a:schemeClr val="tx1"/>
                </a:solidFill>
              </a:rPr>
              <a:t>___________________________________</a:t>
            </a:r>
            <a:r>
              <a:rPr lang="en-GB" dirty="0">
                <a:solidFill>
                  <a:schemeClr val="tx1"/>
                </a:solidFill>
              </a:rPr>
              <a:t/>
            </a:r>
            <a:br>
              <a:rPr lang="en-GB" dirty="0">
                <a:solidFill>
                  <a:schemeClr val="tx1"/>
                </a:solidFill>
              </a:rPr>
            </a:br>
            <a:endParaRPr lang="en-GB" dirty="0" smtClean="0">
              <a:solidFill>
                <a:schemeClr val="tx1"/>
              </a:solidFill>
            </a:endParaRPr>
          </a:p>
          <a:p>
            <a:pPr marL="742950" indent="-742950">
              <a:buFont typeface="+mj-lt"/>
              <a:buAutoNum type="arabicParenR"/>
            </a:pPr>
            <a:r>
              <a:rPr lang="en-GB" dirty="0" smtClean="0">
                <a:solidFill>
                  <a:schemeClr val="tx1"/>
                </a:solidFill>
              </a:rPr>
              <a:t>___________________________________</a:t>
            </a:r>
            <a:r>
              <a:rPr lang="en-GB" dirty="0">
                <a:solidFill>
                  <a:schemeClr val="tx1"/>
                </a:solidFill>
              </a:rPr>
              <a:t/>
            </a:r>
            <a:br>
              <a:rPr lang="en-GB" dirty="0">
                <a:solidFill>
                  <a:schemeClr val="tx1"/>
                </a:solidFill>
              </a:rPr>
            </a:br>
            <a:endParaRPr lang="en-GB" dirty="0" smtClean="0">
              <a:solidFill>
                <a:schemeClr val="tx1"/>
              </a:solidFill>
            </a:endParaRPr>
          </a:p>
          <a:p>
            <a:pPr marL="742950" indent="-742950">
              <a:buFont typeface="+mj-lt"/>
              <a:buAutoNum type="arabicParenR"/>
            </a:pPr>
            <a:r>
              <a:rPr lang="en-GB" dirty="0" smtClean="0">
                <a:solidFill>
                  <a:schemeClr val="tx1"/>
                </a:solidFill>
              </a:rPr>
              <a:t>___________________________________</a:t>
            </a:r>
            <a:r>
              <a:rPr lang="en-GB" dirty="0">
                <a:solidFill>
                  <a:schemeClr val="tx1"/>
                </a:solidFill>
              </a:rPr>
              <a:t/>
            </a:r>
            <a:br>
              <a:rPr lang="en-GB" dirty="0">
                <a:solidFill>
                  <a:schemeClr val="tx1"/>
                </a:solidFill>
              </a:rPr>
            </a:br>
            <a:endParaRPr lang="en-GB" dirty="0">
              <a:solidFill>
                <a:schemeClr val="tx1"/>
              </a:solidFill>
            </a:endParaRPr>
          </a:p>
        </p:txBody>
      </p:sp>
      <p:sp>
        <p:nvSpPr>
          <p:cNvPr id="7" name="TextBox 6"/>
          <p:cNvSpPr txBox="1"/>
          <p:nvPr/>
        </p:nvSpPr>
        <p:spPr>
          <a:xfrm>
            <a:off x="411707" y="4585648"/>
            <a:ext cx="3844120" cy="1938992"/>
          </a:xfrm>
          <a:prstGeom prst="rect">
            <a:avLst/>
          </a:prstGeom>
          <a:solidFill>
            <a:srgbClr val="FFFF00"/>
          </a:solidFill>
          <a:ln w="57150">
            <a:solidFill>
              <a:srgbClr val="FF0000"/>
            </a:solidFill>
          </a:ln>
        </p:spPr>
        <p:txBody>
          <a:bodyPr wrap="square" rtlCol="0">
            <a:spAutoFit/>
          </a:bodyPr>
          <a:lstStyle/>
          <a:p>
            <a:pPr algn="ctr"/>
            <a:r>
              <a:rPr lang="en-GB" sz="2400" b="1" dirty="0" smtClean="0"/>
              <a:t>Remember</a:t>
            </a:r>
            <a:r>
              <a:rPr lang="en-GB" sz="2400" b="1" dirty="0"/>
              <a:t>:</a:t>
            </a:r>
            <a:r>
              <a:rPr lang="en-GB" sz="2400" dirty="0" smtClean="0"/>
              <a:t> You </a:t>
            </a:r>
            <a:r>
              <a:rPr lang="en-GB" sz="2400" b="1" u="sng" dirty="0" smtClean="0"/>
              <a:t>MUST</a:t>
            </a:r>
            <a:r>
              <a:rPr lang="en-GB" sz="2400" dirty="0" smtClean="0"/>
              <a:t> write in full sentences and you can’t just copy whole sections of the text.</a:t>
            </a:r>
            <a:endParaRPr lang="en-GB" sz="2400" dirty="0"/>
          </a:p>
        </p:txBody>
      </p:sp>
    </p:spTree>
    <p:extLst>
      <p:ext uri="{BB962C8B-B14F-4D97-AF65-F5344CB8AC3E}">
        <p14:creationId xmlns:p14="http://schemas.microsoft.com/office/powerpoint/2010/main" val="44832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 One</a:t>
            </a:r>
            <a:endParaRPr lang="en-GB" dirty="0"/>
          </a:p>
        </p:txBody>
      </p:sp>
      <p:sp>
        <p:nvSpPr>
          <p:cNvPr id="5" name="Rectangle 4"/>
          <p:cNvSpPr/>
          <p:nvPr/>
        </p:nvSpPr>
        <p:spPr>
          <a:xfrm>
            <a:off x="411707" y="1325563"/>
            <a:ext cx="3844120" cy="3046988"/>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GB" sz="3200" b="1" dirty="0">
                <a:solidFill>
                  <a:srgbClr val="000000"/>
                </a:solidFill>
                <a:latin typeface="Calibri" panose="020F0502020204030204" pitchFamily="34" charset="0"/>
                <a:ea typeface="Times New Roman" panose="02020603050405020304" pitchFamily="18" charset="0"/>
              </a:rPr>
              <a:t>Q1:</a:t>
            </a:r>
            <a:r>
              <a:rPr lang="en-GB" sz="3200" dirty="0">
                <a:solidFill>
                  <a:srgbClr val="000000"/>
                </a:solidFill>
                <a:latin typeface="Calibri" panose="020F0502020204030204" pitchFamily="34" charset="0"/>
                <a:ea typeface="Times New Roman" panose="02020603050405020304" pitchFamily="18" charset="0"/>
              </a:rPr>
              <a:t> Read the </a:t>
            </a:r>
            <a:r>
              <a:rPr lang="en-GB" sz="3200" b="1" dirty="0">
                <a:solidFill>
                  <a:srgbClr val="000000"/>
                </a:solidFill>
                <a:latin typeface="Calibri" panose="020F0502020204030204" pitchFamily="34" charset="0"/>
                <a:ea typeface="Times New Roman" panose="02020603050405020304" pitchFamily="18" charset="0"/>
              </a:rPr>
              <a:t>first paragraph</a:t>
            </a:r>
            <a:r>
              <a:rPr lang="en-GB" sz="3200" dirty="0">
                <a:solidFill>
                  <a:srgbClr val="000000"/>
                </a:solidFill>
                <a:latin typeface="Calibri" panose="020F0502020204030204" pitchFamily="34" charset="0"/>
                <a:ea typeface="Times New Roman" panose="02020603050405020304" pitchFamily="18" charset="0"/>
              </a:rPr>
              <a:t> again. </a:t>
            </a:r>
            <a:endParaRPr lang="en-GB" sz="3200" dirty="0">
              <a:latin typeface="Times New Roman" panose="02020603050405020304" pitchFamily="18" charset="0"/>
              <a:ea typeface="Times New Roman" panose="02020603050405020304" pitchFamily="18" charset="0"/>
            </a:endParaRPr>
          </a:p>
          <a:p>
            <a:r>
              <a:rPr lang="en-GB"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List </a:t>
            </a:r>
            <a:r>
              <a:rPr lang="en-GB" sz="32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four</a:t>
            </a:r>
            <a:r>
              <a:rPr lang="en-GB"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things that the neighbour’s guests do.  	</a:t>
            </a:r>
            <a:endParaRPr lang="en-GB" sz="32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r"/>
            <a:r>
              <a:rPr lang="en-GB" sz="3200" b="1"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[4 marks]</a:t>
            </a:r>
            <a:endParaRPr lang="en-GB" sz="3200" b="1" dirty="0"/>
          </a:p>
        </p:txBody>
      </p:sp>
      <p:sp>
        <p:nvSpPr>
          <p:cNvPr id="7" name="TextBox 6"/>
          <p:cNvSpPr txBox="1"/>
          <p:nvPr/>
        </p:nvSpPr>
        <p:spPr>
          <a:xfrm>
            <a:off x="411707" y="4585648"/>
            <a:ext cx="3844120" cy="1938992"/>
          </a:xfrm>
          <a:prstGeom prst="rect">
            <a:avLst/>
          </a:prstGeom>
          <a:solidFill>
            <a:srgbClr val="FFFF00"/>
          </a:solidFill>
          <a:ln w="57150">
            <a:solidFill>
              <a:srgbClr val="FF0000"/>
            </a:solidFill>
          </a:ln>
        </p:spPr>
        <p:txBody>
          <a:bodyPr wrap="square" rtlCol="0">
            <a:spAutoFit/>
          </a:bodyPr>
          <a:lstStyle/>
          <a:p>
            <a:pPr algn="ctr"/>
            <a:r>
              <a:rPr lang="en-GB" sz="2400" b="1" dirty="0" smtClean="0"/>
              <a:t>Remember</a:t>
            </a:r>
            <a:r>
              <a:rPr lang="en-GB" sz="2400" b="1" dirty="0"/>
              <a:t>:</a:t>
            </a:r>
            <a:r>
              <a:rPr lang="en-GB" sz="2400" dirty="0" smtClean="0"/>
              <a:t> You </a:t>
            </a:r>
            <a:r>
              <a:rPr lang="en-GB" sz="2400" b="1" u="sng" dirty="0" smtClean="0"/>
              <a:t>MUST</a:t>
            </a:r>
            <a:r>
              <a:rPr lang="en-GB" sz="2400" dirty="0" smtClean="0"/>
              <a:t> write in full sentences and you can’t just copy whole sections of the text.</a:t>
            </a:r>
            <a:endParaRPr lang="en-GB" sz="2400" dirty="0"/>
          </a:p>
        </p:txBody>
      </p:sp>
      <p:sp>
        <p:nvSpPr>
          <p:cNvPr id="23" name="TextBox 22"/>
          <p:cNvSpPr txBox="1"/>
          <p:nvPr/>
        </p:nvSpPr>
        <p:spPr>
          <a:xfrm>
            <a:off x="4517408" y="1943421"/>
            <a:ext cx="7397088" cy="341632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342900" indent="-342900">
              <a:buFont typeface="Wingdings" panose="05000000000000000000" pitchFamily="2" charset="2"/>
              <a:buChar char="ü"/>
            </a:pPr>
            <a:r>
              <a:rPr lang="en-GB" sz="2400" dirty="0" smtClean="0"/>
              <a:t>The guests came and went like moths</a:t>
            </a:r>
          </a:p>
          <a:p>
            <a:pPr marL="342900" indent="-342900">
              <a:buFont typeface="Wingdings" panose="05000000000000000000" pitchFamily="2" charset="2"/>
              <a:buChar char="ü"/>
            </a:pPr>
            <a:r>
              <a:rPr lang="en-GB" sz="2400" dirty="0" smtClean="0"/>
              <a:t>They dove into the water from his raft</a:t>
            </a:r>
          </a:p>
          <a:p>
            <a:pPr marL="342900" indent="-342900">
              <a:buFont typeface="Wingdings" panose="05000000000000000000" pitchFamily="2" charset="2"/>
              <a:buChar char="ü"/>
            </a:pPr>
            <a:r>
              <a:rPr lang="en-GB" sz="2400" dirty="0" smtClean="0"/>
              <a:t>They sunbathed on his beach</a:t>
            </a:r>
          </a:p>
          <a:p>
            <a:pPr marL="342900" indent="-342900">
              <a:buFont typeface="Wingdings" panose="05000000000000000000" pitchFamily="2" charset="2"/>
              <a:buChar char="ü"/>
            </a:pPr>
            <a:r>
              <a:rPr lang="en-GB" sz="2400" dirty="0" smtClean="0"/>
              <a:t>They drove his two motor-boats in the water</a:t>
            </a:r>
          </a:p>
          <a:p>
            <a:pPr marL="342900" indent="-342900">
              <a:buFont typeface="Wingdings" panose="05000000000000000000" pitchFamily="2" charset="2"/>
              <a:buChar char="ü"/>
            </a:pPr>
            <a:r>
              <a:rPr lang="en-GB" sz="2400" dirty="0" smtClean="0"/>
              <a:t>They partied</a:t>
            </a:r>
          </a:p>
          <a:p>
            <a:pPr marL="342900" indent="-342900">
              <a:buFont typeface="Wingdings" panose="05000000000000000000" pitchFamily="2" charset="2"/>
              <a:buChar char="ü"/>
            </a:pPr>
            <a:r>
              <a:rPr lang="en-GB" sz="2400" dirty="0" smtClean="0"/>
              <a:t>They came early</a:t>
            </a:r>
          </a:p>
          <a:p>
            <a:pPr marL="342900" indent="-342900">
              <a:buFont typeface="Wingdings" panose="05000000000000000000" pitchFamily="2" charset="2"/>
              <a:buChar char="ü"/>
            </a:pPr>
            <a:r>
              <a:rPr lang="en-GB" sz="2400" dirty="0" smtClean="0"/>
              <a:t>They stayed late</a:t>
            </a:r>
          </a:p>
          <a:p>
            <a:pPr marL="342900" indent="-342900">
              <a:buFont typeface="Wingdings" panose="05000000000000000000" pitchFamily="2" charset="2"/>
              <a:buChar char="ü"/>
            </a:pPr>
            <a:r>
              <a:rPr lang="en-GB" sz="2400" dirty="0" smtClean="0"/>
              <a:t>They came from the city</a:t>
            </a:r>
          </a:p>
          <a:p>
            <a:pPr marL="342900" indent="-342900">
              <a:buFont typeface="Wingdings" panose="05000000000000000000" pitchFamily="2" charset="2"/>
              <a:buChar char="ü"/>
            </a:pPr>
            <a:r>
              <a:rPr lang="en-GB" sz="2400" dirty="0" smtClean="0"/>
              <a:t>They created a mess</a:t>
            </a:r>
            <a:endParaRPr lang="en-GB" sz="2400" dirty="0"/>
          </a:p>
        </p:txBody>
      </p:sp>
    </p:spTree>
    <p:extLst>
      <p:ext uri="{BB962C8B-B14F-4D97-AF65-F5344CB8AC3E}">
        <p14:creationId xmlns:p14="http://schemas.microsoft.com/office/powerpoint/2010/main" val="13250195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 &amp; Mark Scheme</a:t>
            </a:r>
            <a:endParaRPr lang="en-GB" dirty="0"/>
          </a:p>
        </p:txBody>
      </p:sp>
      <p:sp>
        <p:nvSpPr>
          <p:cNvPr id="3" name="Content Placeholder 2"/>
          <p:cNvSpPr>
            <a:spLocks noGrp="1"/>
          </p:cNvSpPr>
          <p:nvPr>
            <p:ph idx="1"/>
          </p:nvPr>
        </p:nvSpPr>
        <p:spPr>
          <a:xfrm>
            <a:off x="582304" y="1579965"/>
            <a:ext cx="4675496" cy="4643414"/>
          </a:xfr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ormAutofit fontScale="62500" lnSpcReduction="20000"/>
          </a:bodyPr>
          <a:lstStyle/>
          <a:p>
            <a:pPr marL="0" indent="0">
              <a:lnSpc>
                <a:spcPct val="107000"/>
              </a:lnSpc>
              <a:spcAft>
                <a:spcPts val="800"/>
              </a:spcAft>
              <a:buNone/>
            </a:pPr>
            <a:r>
              <a:rPr lang="en-GB" b="1" dirty="0" smtClean="0">
                <a:solidFill>
                  <a:sysClr val="windowText" lastClr="000000"/>
                </a:solidFill>
                <a:latin typeface="Century Gothic" panose="020B0502020202020204" pitchFamily="34" charset="0"/>
                <a:ea typeface="Calibri" panose="020F0502020204030204" pitchFamily="34" charset="0"/>
                <a:cs typeface="Times New Roman" panose="02020603050405020304" pitchFamily="18" charset="0"/>
              </a:rPr>
              <a:t>Q4:</a:t>
            </a:r>
            <a:r>
              <a:rPr lang="en-GB" dirty="0" smtClean="0">
                <a:solidFill>
                  <a:sysClr val="windowText" lastClr="000000"/>
                </a:solidFill>
                <a:latin typeface="Century Gothic" panose="020B0502020202020204" pitchFamily="34" charset="0"/>
                <a:ea typeface="Calibri" panose="020F0502020204030204" pitchFamily="34" charset="0"/>
                <a:cs typeface="Times New Roman" panose="02020603050405020304" pitchFamily="18" charset="0"/>
              </a:rPr>
              <a:t> </a:t>
            </a:r>
            <a:r>
              <a:rPr lang="en-GB" dirty="0">
                <a:solidFill>
                  <a:sysClr val="windowText" lastClr="000000"/>
                </a:solidFill>
                <a:latin typeface="Century Gothic" panose="020B0502020202020204" pitchFamily="34" charset="0"/>
                <a:ea typeface="Calibri" panose="020F0502020204030204" pitchFamily="34" charset="0"/>
                <a:cs typeface="Times New Roman" panose="02020603050405020304" pitchFamily="18" charset="0"/>
              </a:rPr>
              <a:t>Focus this part of your answer on the whole of the extract. A student said: </a:t>
            </a:r>
            <a:r>
              <a:rPr lang="en-GB" i="1" dirty="0" smtClean="0">
                <a:solidFill>
                  <a:sysClr val="windowText" lastClr="000000"/>
                </a:solidFill>
                <a:latin typeface="Century Gothic" panose="020B0502020202020204" pitchFamily="34" charset="0"/>
                <a:ea typeface="Calibri" panose="020F0502020204030204" pitchFamily="34" charset="0"/>
                <a:cs typeface="Times New Roman" panose="02020603050405020304" pitchFamily="18" charset="0"/>
              </a:rPr>
              <a:t>“F</a:t>
            </a:r>
            <a:r>
              <a:rPr lang="en-GB" i="1" dirty="0">
                <a:solidFill>
                  <a:sysClr val="windowText" lastClr="000000"/>
                </a:solidFill>
                <a:latin typeface="Century Gothic" panose="020B0502020202020204" pitchFamily="34" charset="0"/>
                <a:ea typeface="Calibri" panose="020F0502020204030204" pitchFamily="34" charset="0"/>
                <a:cs typeface="Times New Roman" panose="02020603050405020304" pitchFamily="18" charset="0"/>
              </a:rPr>
              <a:t>. Scott Fitzgerald successfully brings the party to life for the reader. It is as if you are there in the party.”</a:t>
            </a:r>
          </a:p>
          <a:p>
            <a:pPr marL="0" indent="0">
              <a:lnSpc>
                <a:spcPct val="107000"/>
              </a:lnSpc>
              <a:spcAft>
                <a:spcPts val="800"/>
              </a:spcAft>
              <a:buNone/>
            </a:pPr>
            <a:r>
              <a:rPr lang="en-GB" dirty="0">
                <a:solidFill>
                  <a:sysClr val="windowText" lastClr="000000"/>
                </a:solidFill>
                <a:latin typeface="Century Gothic" panose="020B0502020202020204" pitchFamily="34" charset="0"/>
                <a:ea typeface="Calibri" panose="020F0502020204030204" pitchFamily="34" charset="0"/>
                <a:cs typeface="Times New Roman" panose="02020603050405020304" pitchFamily="18" charset="0"/>
              </a:rPr>
              <a:t>To what extent do you agree? In your response, you should:</a:t>
            </a:r>
          </a:p>
          <a:p>
            <a:pPr>
              <a:lnSpc>
                <a:spcPct val="107000"/>
              </a:lnSpc>
              <a:spcAft>
                <a:spcPts val="800"/>
              </a:spcAft>
              <a:buFont typeface="Wingdings" panose="05000000000000000000" pitchFamily="2" charset="2"/>
              <a:buChar char="Ø"/>
            </a:pPr>
            <a:r>
              <a:rPr lang="en-GB" dirty="0" smtClean="0">
                <a:solidFill>
                  <a:sysClr val="windowText" lastClr="000000"/>
                </a:solidFill>
                <a:latin typeface="Century Gothic" panose="020B0502020202020204" pitchFamily="34" charset="0"/>
                <a:ea typeface="Calibri" panose="020F0502020204030204" pitchFamily="34" charset="0"/>
                <a:cs typeface="Times New Roman" panose="02020603050405020304" pitchFamily="18" charset="0"/>
              </a:rPr>
              <a:t>Write </a:t>
            </a:r>
            <a:r>
              <a:rPr lang="en-GB" dirty="0">
                <a:solidFill>
                  <a:sysClr val="windowText" lastClr="000000"/>
                </a:solidFill>
                <a:latin typeface="Century Gothic" panose="020B0502020202020204" pitchFamily="34" charset="0"/>
                <a:ea typeface="Calibri" panose="020F0502020204030204" pitchFamily="34" charset="0"/>
                <a:cs typeface="Times New Roman" panose="02020603050405020304" pitchFamily="18" charset="0"/>
              </a:rPr>
              <a:t>about your own impressions of the party</a:t>
            </a:r>
          </a:p>
          <a:p>
            <a:pPr>
              <a:lnSpc>
                <a:spcPct val="107000"/>
              </a:lnSpc>
              <a:spcAft>
                <a:spcPts val="800"/>
              </a:spcAft>
              <a:buFont typeface="Wingdings" panose="05000000000000000000" pitchFamily="2" charset="2"/>
              <a:buChar char="Ø"/>
            </a:pPr>
            <a:r>
              <a:rPr lang="en-GB" dirty="0" smtClean="0">
                <a:solidFill>
                  <a:sysClr val="windowText" lastClr="000000"/>
                </a:solidFill>
                <a:latin typeface="Century Gothic" panose="020B0502020202020204" pitchFamily="34" charset="0"/>
                <a:ea typeface="Calibri" panose="020F0502020204030204" pitchFamily="34" charset="0"/>
                <a:cs typeface="Times New Roman" panose="02020603050405020304" pitchFamily="18" charset="0"/>
              </a:rPr>
              <a:t>Evaluate </a:t>
            </a:r>
            <a:r>
              <a:rPr lang="en-GB" dirty="0">
                <a:solidFill>
                  <a:sysClr val="windowText" lastClr="000000"/>
                </a:solidFill>
                <a:latin typeface="Century Gothic" panose="020B0502020202020204" pitchFamily="34" charset="0"/>
                <a:ea typeface="Calibri" panose="020F0502020204030204" pitchFamily="34" charset="0"/>
                <a:cs typeface="Times New Roman" panose="02020603050405020304" pitchFamily="18" charset="0"/>
              </a:rPr>
              <a:t>how the writer brings it to life</a:t>
            </a:r>
          </a:p>
          <a:p>
            <a:pPr>
              <a:lnSpc>
                <a:spcPct val="107000"/>
              </a:lnSpc>
              <a:spcAft>
                <a:spcPts val="800"/>
              </a:spcAft>
              <a:buFont typeface="Wingdings" panose="05000000000000000000" pitchFamily="2" charset="2"/>
              <a:buChar char="Ø"/>
            </a:pPr>
            <a:r>
              <a:rPr lang="en-GB" dirty="0" smtClean="0">
                <a:solidFill>
                  <a:sysClr val="windowText" lastClr="000000"/>
                </a:solidFill>
                <a:latin typeface="Century Gothic" panose="020B0502020202020204" pitchFamily="34" charset="0"/>
                <a:ea typeface="Calibri" panose="020F0502020204030204" pitchFamily="34" charset="0"/>
                <a:cs typeface="Times New Roman" panose="02020603050405020304" pitchFamily="18" charset="0"/>
              </a:rPr>
              <a:t>Support </a:t>
            </a:r>
            <a:r>
              <a:rPr lang="en-GB" dirty="0">
                <a:solidFill>
                  <a:sysClr val="windowText" lastClr="000000"/>
                </a:solidFill>
                <a:latin typeface="Century Gothic" panose="020B0502020202020204" pitchFamily="34" charset="0"/>
                <a:ea typeface="Calibri" panose="020F0502020204030204" pitchFamily="34" charset="0"/>
                <a:cs typeface="Times New Roman" panose="02020603050405020304" pitchFamily="18" charset="0"/>
              </a:rPr>
              <a:t>your opinions with quotations from the text </a:t>
            </a:r>
            <a:endParaRPr lang="en-GB" dirty="0" smtClean="0">
              <a:solidFill>
                <a:sysClr val="windowText" lastClr="000000"/>
              </a:solidFill>
              <a:latin typeface="Century Gothic" panose="020B0502020202020204" pitchFamily="34" charset="0"/>
              <a:ea typeface="Calibri" panose="020F0502020204030204" pitchFamily="34" charset="0"/>
              <a:cs typeface="Times New Roman" panose="02020603050405020304" pitchFamily="18" charset="0"/>
            </a:endParaRPr>
          </a:p>
          <a:p>
            <a:pPr marL="0" indent="0" algn="r">
              <a:lnSpc>
                <a:spcPct val="107000"/>
              </a:lnSpc>
              <a:spcAft>
                <a:spcPts val="800"/>
              </a:spcAft>
              <a:buNone/>
            </a:pPr>
            <a:r>
              <a:rPr lang="en-GB" b="1" dirty="0" smtClean="0">
                <a:solidFill>
                  <a:sysClr val="windowText" lastClr="000000"/>
                </a:solidFill>
                <a:latin typeface="Century Gothic" panose="020B0502020202020204" pitchFamily="34" charset="0"/>
                <a:ea typeface="Calibri" panose="020F0502020204030204" pitchFamily="34" charset="0"/>
                <a:cs typeface="Times New Roman" panose="02020603050405020304" pitchFamily="18" charset="0"/>
              </a:rPr>
              <a:t>[20 </a:t>
            </a:r>
            <a:r>
              <a:rPr lang="en-GB" b="1" dirty="0">
                <a:solidFill>
                  <a:sysClr val="windowText" lastClr="000000"/>
                </a:solidFill>
                <a:latin typeface="Century Gothic" panose="020B0502020202020204" pitchFamily="34" charset="0"/>
                <a:ea typeface="Calibri" panose="020F0502020204030204" pitchFamily="34" charset="0"/>
                <a:cs typeface="Times New Roman" panose="02020603050405020304" pitchFamily="18" charset="0"/>
              </a:rPr>
              <a:t>marks]</a:t>
            </a:r>
            <a:endParaRPr lang="en-GB" sz="2400" dirty="0">
              <a:solidFill>
                <a:sysClr val="windowText" lastClr="000000"/>
              </a:solidFill>
              <a:latin typeface="Century Gothic" panose="020B0502020202020204" pitchFamily="34" charset="0"/>
              <a:ea typeface="Calibri" panose="020F0502020204030204" pitchFamily="34" charset="0"/>
              <a:cs typeface="Times New Roman" panose="02020603050405020304" pitchFamily="18" charset="0"/>
            </a:endParaRPr>
          </a:p>
          <a:p>
            <a:pPr marL="0" indent="0">
              <a:buNone/>
            </a:pPr>
            <a:endParaRPr lang="en-GB" dirty="0">
              <a:solidFill>
                <a:sysClr val="windowText" lastClr="000000"/>
              </a:solidFill>
              <a:latin typeface="Century Gothic" panose="020B0502020202020204" pitchFamily="34" charset="0"/>
            </a:endParaRPr>
          </a:p>
        </p:txBody>
      </p:sp>
      <p:sp>
        <p:nvSpPr>
          <p:cNvPr id="5" name="TextBox 4"/>
          <p:cNvSpPr txBox="1"/>
          <p:nvPr/>
        </p:nvSpPr>
        <p:spPr>
          <a:xfrm>
            <a:off x="5912893" y="4503761"/>
            <a:ext cx="5482988" cy="1323439"/>
          </a:xfrm>
          <a:prstGeom prst="rect">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GB" sz="2000" dirty="0" smtClean="0">
                <a:solidFill>
                  <a:sysClr val="windowText" lastClr="000000"/>
                </a:solidFill>
              </a:rPr>
              <a:t>Remind me – what is this question asking us to do? What would we need to do to get a good mark? Write these notes down in your book.</a:t>
            </a:r>
            <a:endParaRPr lang="en-GB" sz="2000" dirty="0">
              <a:solidFill>
                <a:sysClr val="windowText" lastClr="0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4058527739"/>
              </p:ext>
            </p:extLst>
          </p:nvPr>
        </p:nvGraphicFramePr>
        <p:xfrm>
          <a:off x="5442669" y="1325563"/>
          <a:ext cx="6423435" cy="3016886"/>
        </p:xfrm>
        <a:graphic>
          <a:graphicData uri="http://schemas.openxmlformats.org/drawingml/2006/table">
            <a:tbl>
              <a:tblPr firstRow="1" firstCol="1" bandRow="1"/>
              <a:tblGrid>
                <a:gridCol w="722490">
                  <a:extLst>
                    <a:ext uri="{9D8B030D-6E8A-4147-A177-3AD203B41FA5}">
                      <a16:colId xmlns:a16="http://schemas.microsoft.com/office/drawing/2014/main" val="4269076485"/>
                    </a:ext>
                  </a:extLst>
                </a:gridCol>
                <a:gridCol w="5700945">
                  <a:extLst>
                    <a:ext uri="{9D8B030D-6E8A-4147-A177-3AD203B41FA5}">
                      <a16:colId xmlns:a16="http://schemas.microsoft.com/office/drawing/2014/main" val="2645317549"/>
                    </a:ext>
                  </a:extLst>
                </a:gridCol>
              </a:tblGrid>
              <a:tr h="0">
                <a:tc gridSpan="2">
                  <a:txBody>
                    <a:bodyPr/>
                    <a:lstStyle/>
                    <a:p>
                      <a:pPr algn="l">
                        <a:lnSpc>
                          <a:spcPct val="107000"/>
                        </a:lnSpc>
                        <a:spcAft>
                          <a:spcPts val="0"/>
                        </a:spcAft>
                      </a:pPr>
                      <a:r>
                        <a:rPr lang="en-GB" sz="1400" b="1" dirty="0" smtClean="0">
                          <a:effectLst/>
                          <a:latin typeface="Calibri" panose="020F0502020204030204" pitchFamily="34" charset="0"/>
                          <a:ea typeface="Calibri" panose="020F0502020204030204" pitchFamily="34" charset="0"/>
                          <a:cs typeface="Times New Roman" panose="02020603050405020304" pitchFamily="18" charset="0"/>
                        </a:rPr>
                        <a:t>Question Four</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hMerge="1">
                  <a:txBody>
                    <a:bodyPr/>
                    <a:lstStyle/>
                    <a:p>
                      <a:pPr>
                        <a:lnSpc>
                          <a:spcPct val="107000"/>
                        </a:lnSpc>
                        <a:spcAft>
                          <a:spcPts val="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7930687"/>
                  </a:ext>
                </a:extLst>
              </a:tr>
              <a:tr h="0">
                <a:tc>
                  <a:txBody>
                    <a:bodyPr/>
                    <a:lstStyle/>
                    <a:p>
                      <a:pPr algn="ctr">
                        <a:lnSpc>
                          <a:spcPct val="107000"/>
                        </a:lnSpc>
                        <a:spcAft>
                          <a:spcPts val="0"/>
                        </a:spcAft>
                      </a:pPr>
                      <a:r>
                        <a:rPr lang="en-GB" sz="1400" b="1" dirty="0">
                          <a:effectLst/>
                          <a:latin typeface="Century Gothic" panose="020B0502020202020204" pitchFamily="34" charset="0"/>
                          <a:ea typeface="Calibri" panose="020F0502020204030204" pitchFamily="34" charset="0"/>
                          <a:cs typeface="Times New Roman" panose="02020603050405020304" pitchFamily="18" charset="0"/>
                        </a:rPr>
                        <a:t>Level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ct val="107000"/>
                        </a:lnSpc>
                        <a:spcAft>
                          <a:spcPts val="0"/>
                        </a:spcAft>
                      </a:pPr>
                      <a:r>
                        <a:rPr lang="en-GB" sz="1400" b="1">
                          <a:effectLst/>
                          <a:latin typeface="Century Gothic" panose="020B0502020202020204" pitchFamily="34" charset="0"/>
                          <a:ea typeface="Calibri" panose="020F0502020204030204" pitchFamily="34" charset="0"/>
                          <a:cs typeface="Times New Roman" panose="02020603050405020304" pitchFamily="18" charset="0"/>
                        </a:rPr>
                        <a:t>Skills Descriptors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59184672"/>
                  </a:ext>
                </a:extLst>
              </a:tr>
              <a:tr h="0">
                <a:tc>
                  <a:txBody>
                    <a:bodyPr/>
                    <a:lstStyle/>
                    <a:p>
                      <a:pPr algn="ctr">
                        <a:lnSpc>
                          <a:spcPct val="107000"/>
                        </a:lnSpc>
                        <a:spcAft>
                          <a:spcPts val="0"/>
                        </a:spcAft>
                      </a:pPr>
                      <a:r>
                        <a:rPr lang="en-GB" sz="1400" b="1" dirty="0">
                          <a:effectLst/>
                          <a:latin typeface="Century Gothic" panose="020B0502020202020204" pitchFamily="34" charset="0"/>
                          <a:ea typeface="Calibri" panose="020F0502020204030204" pitchFamily="34" charset="0"/>
                          <a:cs typeface="Times New Roman" panose="02020603050405020304" pitchFamily="18" charset="0"/>
                        </a:rPr>
                        <a:t>4</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400" b="1" dirty="0">
                          <a:effectLst/>
                          <a:latin typeface="Century Gothic" panose="020B0502020202020204" pitchFamily="34" charset="0"/>
                          <a:ea typeface="Calibri" panose="020F0502020204030204" pitchFamily="34" charset="0"/>
                          <a:cs typeface="Times New Roman" panose="02020603050405020304" pitchFamily="18" charset="0"/>
                        </a:rPr>
                        <a:t>16-20 marks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spcAft>
                          <a:spcPts val="0"/>
                        </a:spcAft>
                      </a:pPr>
                      <a:r>
                        <a:rPr lang="en-GB" sz="1400">
                          <a:solidFill>
                            <a:srgbClr val="000000"/>
                          </a:solidFill>
                          <a:effectLst/>
                          <a:latin typeface="Century Gothic" panose="020B0502020202020204" pitchFamily="34" charset="0"/>
                          <a:ea typeface="Calibri" panose="020F0502020204030204" pitchFamily="34" charset="0"/>
                        </a:rPr>
                        <a:t>Shows perceptive and detailed evaluation: </a:t>
                      </a:r>
                      <a:endParaRPr lang="en-GB" sz="1600">
                        <a:solidFill>
                          <a:srgbClr val="000000"/>
                        </a:solidFill>
                        <a:effectLst/>
                        <a:latin typeface="Arial" panose="020B0604020202020204" pitchFamily="34" charset="0"/>
                        <a:ea typeface="Calibri" panose="020F0502020204030204" pitchFamily="34" charset="0"/>
                      </a:endParaRPr>
                    </a:p>
                    <a:p>
                      <a:pPr>
                        <a:spcAft>
                          <a:spcPts val="0"/>
                        </a:spcAft>
                      </a:pPr>
                      <a:r>
                        <a:rPr lang="en-GB" sz="1400">
                          <a:solidFill>
                            <a:srgbClr val="000000"/>
                          </a:solidFill>
                          <a:effectLst/>
                          <a:latin typeface="Century Gothic" panose="020B0502020202020204" pitchFamily="34" charset="0"/>
                          <a:ea typeface="Calibri" panose="020F0502020204030204" pitchFamily="34" charset="0"/>
                        </a:rPr>
                        <a:t> Evaluates critically and in detail the effect(s) on the reader </a:t>
                      </a:r>
                      <a:endParaRPr lang="en-GB" sz="1600">
                        <a:solidFill>
                          <a:srgbClr val="000000"/>
                        </a:solidFill>
                        <a:effectLst/>
                        <a:latin typeface="Arial" panose="020B0604020202020204" pitchFamily="34" charset="0"/>
                        <a:ea typeface="Calibri" panose="020F0502020204030204" pitchFamily="34" charset="0"/>
                      </a:endParaRPr>
                    </a:p>
                    <a:p>
                      <a:pPr>
                        <a:spcAft>
                          <a:spcPts val="0"/>
                        </a:spcAft>
                      </a:pPr>
                      <a:r>
                        <a:rPr lang="en-GB" sz="1400">
                          <a:solidFill>
                            <a:srgbClr val="000000"/>
                          </a:solidFill>
                          <a:effectLst/>
                          <a:latin typeface="Century Gothic" panose="020B0502020202020204" pitchFamily="34" charset="0"/>
                          <a:ea typeface="Calibri" panose="020F0502020204030204" pitchFamily="34" charset="0"/>
                        </a:rPr>
                        <a:t> Shows perceptive understanding of writer’s methods </a:t>
                      </a:r>
                      <a:endParaRPr lang="en-GB" sz="1600">
                        <a:solidFill>
                          <a:srgbClr val="000000"/>
                        </a:solidFill>
                        <a:effectLst/>
                        <a:latin typeface="Arial" panose="020B0604020202020204" pitchFamily="34" charset="0"/>
                        <a:ea typeface="Calibri" panose="020F0502020204030204" pitchFamily="34" charset="0"/>
                      </a:endParaRPr>
                    </a:p>
                    <a:p>
                      <a:pPr>
                        <a:spcAft>
                          <a:spcPts val="0"/>
                        </a:spcAft>
                      </a:pPr>
                      <a:r>
                        <a:rPr lang="en-GB" sz="1400">
                          <a:solidFill>
                            <a:srgbClr val="000000"/>
                          </a:solidFill>
                          <a:effectLst/>
                          <a:latin typeface="Century Gothic" panose="020B0502020202020204" pitchFamily="34" charset="0"/>
                          <a:ea typeface="Calibri" panose="020F0502020204030204" pitchFamily="34" charset="0"/>
                        </a:rPr>
                        <a:t> Selects a judicious range of textual detail </a:t>
                      </a:r>
                      <a:endParaRPr lang="en-GB" sz="1600">
                        <a:solidFill>
                          <a:srgbClr val="000000"/>
                        </a:solidFill>
                        <a:effectLst/>
                        <a:latin typeface="Arial" panose="020B0604020202020204" pitchFamily="34" charset="0"/>
                        <a:ea typeface="Calibri" panose="020F0502020204030204" pitchFamily="34" charset="0"/>
                      </a:endParaRPr>
                    </a:p>
                    <a:p>
                      <a:pPr>
                        <a:spcAft>
                          <a:spcPts val="0"/>
                        </a:spcAft>
                      </a:pPr>
                      <a:r>
                        <a:rPr lang="en-GB" sz="1400">
                          <a:solidFill>
                            <a:srgbClr val="000000"/>
                          </a:solidFill>
                          <a:effectLst/>
                          <a:latin typeface="Century Gothic" panose="020B0502020202020204" pitchFamily="34" charset="0"/>
                          <a:ea typeface="Calibri" panose="020F0502020204030204" pitchFamily="34" charset="0"/>
                        </a:rPr>
                        <a:t> Develops a convincing and critical response to the focus of the statement </a:t>
                      </a:r>
                      <a:endParaRPr lang="en-GB" sz="160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06289652"/>
                  </a:ext>
                </a:extLst>
              </a:tr>
              <a:tr h="0">
                <a:tc>
                  <a:txBody>
                    <a:bodyPr/>
                    <a:lstStyle/>
                    <a:p>
                      <a:pPr algn="ctr">
                        <a:lnSpc>
                          <a:spcPct val="107000"/>
                        </a:lnSpc>
                        <a:spcAft>
                          <a:spcPts val="0"/>
                        </a:spcAft>
                      </a:pPr>
                      <a:r>
                        <a:rPr lang="en-GB" sz="1400" b="1">
                          <a:effectLst/>
                          <a:latin typeface="Century Gothic" panose="020B0502020202020204" pitchFamily="34" charset="0"/>
                          <a:ea typeface="Calibri" panose="020F0502020204030204" pitchFamily="34" charset="0"/>
                          <a:cs typeface="Times New Roman" panose="02020603050405020304" pitchFamily="18" charset="0"/>
                        </a:rPr>
                        <a:t>3</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400" b="1">
                          <a:effectLst/>
                          <a:latin typeface="Century Gothic" panose="020B0502020202020204" pitchFamily="34" charset="0"/>
                          <a:ea typeface="Calibri" panose="020F0502020204030204" pitchFamily="34" charset="0"/>
                          <a:cs typeface="Times New Roman" panose="02020603050405020304" pitchFamily="18" charset="0"/>
                        </a:rPr>
                        <a:t>11-15 marks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spcAft>
                          <a:spcPts val="0"/>
                        </a:spcAft>
                      </a:pPr>
                      <a:r>
                        <a:rPr lang="en-GB"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Shows clear and relevant evaluation: </a:t>
                      </a:r>
                      <a:endParaRPr lang="en-GB" sz="1600" dirty="0">
                        <a:solidFill>
                          <a:srgbClr val="000000"/>
                        </a:solidFill>
                        <a:effectLst/>
                        <a:latin typeface="Arial" panose="020B0604020202020204" pitchFamily="34" charset="0"/>
                        <a:ea typeface="Calibri" panose="020F0502020204030204" pitchFamily="34" charset="0"/>
                      </a:endParaRPr>
                    </a:p>
                    <a:p>
                      <a:pPr>
                        <a:spcAft>
                          <a:spcPts val="0"/>
                        </a:spcAft>
                      </a:pPr>
                      <a:r>
                        <a:rPr lang="en-GB"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en-GB" sz="1400" dirty="0">
                          <a:solidFill>
                            <a:srgbClr val="000000"/>
                          </a:solidFill>
                          <a:effectLst/>
                          <a:latin typeface="Century Gothic" panose="020B0502020202020204" pitchFamily="34" charset="0"/>
                          <a:ea typeface="Calibri" panose="020F0502020204030204" pitchFamily="34" charset="0"/>
                        </a:rPr>
                        <a:t>Evaluates clearly the effect(s) on the reader </a:t>
                      </a:r>
                      <a:endParaRPr lang="en-GB" sz="1600" dirty="0">
                        <a:solidFill>
                          <a:srgbClr val="000000"/>
                        </a:solidFill>
                        <a:effectLst/>
                        <a:latin typeface="Arial" panose="020B0604020202020204" pitchFamily="34" charset="0"/>
                        <a:ea typeface="Calibri" panose="020F0502020204030204" pitchFamily="34" charset="0"/>
                      </a:endParaRPr>
                    </a:p>
                    <a:p>
                      <a:pPr>
                        <a:spcAft>
                          <a:spcPts val="0"/>
                        </a:spcAft>
                      </a:pPr>
                      <a:r>
                        <a:rPr lang="en-GB" sz="1400" dirty="0">
                          <a:solidFill>
                            <a:srgbClr val="000000"/>
                          </a:solidFill>
                          <a:effectLst/>
                          <a:latin typeface="Century Gothic" panose="020B0502020202020204" pitchFamily="34" charset="0"/>
                          <a:ea typeface="Calibri" panose="020F0502020204030204" pitchFamily="34" charset="0"/>
                        </a:rPr>
                        <a:t> Shows clear understanding of writer’s methods </a:t>
                      </a:r>
                      <a:endParaRPr lang="en-GB" sz="1600" dirty="0">
                        <a:solidFill>
                          <a:srgbClr val="000000"/>
                        </a:solidFill>
                        <a:effectLst/>
                        <a:latin typeface="Arial" panose="020B0604020202020204" pitchFamily="34" charset="0"/>
                        <a:ea typeface="Calibri" panose="020F0502020204030204" pitchFamily="34" charset="0"/>
                      </a:endParaRPr>
                    </a:p>
                    <a:p>
                      <a:pPr>
                        <a:spcAft>
                          <a:spcPts val="0"/>
                        </a:spcAft>
                      </a:pPr>
                      <a:r>
                        <a:rPr lang="en-GB" sz="1400" dirty="0">
                          <a:solidFill>
                            <a:srgbClr val="000000"/>
                          </a:solidFill>
                          <a:effectLst/>
                          <a:latin typeface="Century Gothic" panose="020B0502020202020204" pitchFamily="34" charset="0"/>
                          <a:ea typeface="Calibri" panose="020F0502020204030204" pitchFamily="34" charset="0"/>
                        </a:rPr>
                        <a:t> Selects a range of relevant textual references </a:t>
                      </a:r>
                      <a:endParaRPr lang="en-GB" sz="1600" dirty="0">
                        <a:solidFill>
                          <a:srgbClr val="000000"/>
                        </a:solidFill>
                        <a:effectLst/>
                        <a:latin typeface="Arial" panose="020B0604020202020204" pitchFamily="34" charset="0"/>
                        <a:ea typeface="Calibri" panose="020F0502020204030204" pitchFamily="34" charset="0"/>
                      </a:endParaRPr>
                    </a:p>
                    <a:p>
                      <a:pPr>
                        <a:spcAft>
                          <a:spcPts val="0"/>
                        </a:spcAft>
                      </a:pPr>
                      <a:r>
                        <a:rPr lang="en-GB" sz="1400" dirty="0">
                          <a:solidFill>
                            <a:srgbClr val="000000"/>
                          </a:solidFill>
                          <a:effectLst/>
                          <a:latin typeface="Century Gothic" panose="020B0502020202020204" pitchFamily="34" charset="0"/>
                          <a:ea typeface="Calibri" panose="020F0502020204030204" pitchFamily="34" charset="0"/>
                        </a:rPr>
                        <a:t> Makes a clear and relevant response to the focus of the statement </a:t>
                      </a:r>
                      <a:endParaRPr lang="en-GB" sz="1600" dirty="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562324139"/>
                  </a:ext>
                </a:extLst>
              </a:tr>
            </a:tbl>
          </a:graphicData>
        </a:graphic>
      </p:graphicFrame>
    </p:spTree>
    <p:extLst>
      <p:ext uri="{BB962C8B-B14F-4D97-AF65-F5344CB8AC3E}">
        <p14:creationId xmlns:p14="http://schemas.microsoft.com/office/powerpoint/2010/main" val="21838520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Let’s Annotate Together</a:t>
            </a:r>
            <a:endParaRPr lang="en-GB" sz="4000" dirty="0"/>
          </a:p>
        </p:txBody>
      </p:sp>
      <p:sp>
        <p:nvSpPr>
          <p:cNvPr id="3" name="Content Placeholder 2"/>
          <p:cNvSpPr>
            <a:spLocks noGrp="1"/>
          </p:cNvSpPr>
          <p:nvPr>
            <p:ph idx="1"/>
          </p:nvPr>
        </p:nvSpPr>
        <p:spPr>
          <a:xfrm>
            <a:off x="584579" y="1325563"/>
            <a:ext cx="3673522" cy="4406497"/>
          </a:xfrm>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oAutofit/>
          </a:bodyPr>
          <a:lstStyle/>
          <a:p>
            <a:pPr marL="0" indent="0">
              <a:buNone/>
            </a:pPr>
            <a:r>
              <a:rPr lang="en-GB" sz="3200" b="1" u="sng" dirty="0" smtClean="0">
                <a:solidFill>
                  <a:sysClr val="windowText" lastClr="000000"/>
                </a:solidFill>
              </a:rPr>
              <a:t>Things to look for:</a:t>
            </a:r>
          </a:p>
          <a:p>
            <a:pPr>
              <a:buFont typeface="Wingdings" panose="05000000000000000000" pitchFamily="2" charset="2"/>
              <a:buChar char="Ø"/>
            </a:pPr>
            <a:r>
              <a:rPr lang="en-GB" sz="3200" dirty="0" smtClean="0">
                <a:solidFill>
                  <a:sysClr val="windowText" lastClr="000000"/>
                </a:solidFill>
              </a:rPr>
              <a:t>How the Fitzgerald brings the party to life.</a:t>
            </a:r>
          </a:p>
          <a:p>
            <a:pPr>
              <a:buFont typeface="Wingdings" panose="05000000000000000000" pitchFamily="2" charset="2"/>
              <a:buChar char="Ø"/>
            </a:pPr>
            <a:r>
              <a:rPr lang="en-GB" sz="3200" dirty="0" smtClean="0">
                <a:solidFill>
                  <a:sysClr val="windowText" lastClr="000000"/>
                </a:solidFill>
              </a:rPr>
              <a:t>The techniques that are used.</a:t>
            </a:r>
          </a:p>
          <a:p>
            <a:pPr>
              <a:buFont typeface="Wingdings" panose="05000000000000000000" pitchFamily="2" charset="2"/>
              <a:buChar char="Ø"/>
            </a:pPr>
            <a:r>
              <a:rPr lang="en-GB" sz="3200" dirty="0" smtClean="0">
                <a:solidFill>
                  <a:sysClr val="windowText" lastClr="000000"/>
                </a:solidFill>
              </a:rPr>
              <a:t>The effect this would have on a reader.</a:t>
            </a:r>
            <a:endParaRPr lang="en-GB" sz="3200" dirty="0">
              <a:solidFill>
                <a:sysClr val="windowText" lastClr="000000"/>
              </a:solidFill>
            </a:endParaRPr>
          </a:p>
        </p:txBody>
      </p:sp>
      <p:pic>
        <p:nvPicPr>
          <p:cNvPr id="5" name="Picture 4"/>
          <p:cNvPicPr>
            <a:picLocks noChangeAspect="1"/>
          </p:cNvPicPr>
          <p:nvPr/>
        </p:nvPicPr>
        <p:blipFill>
          <a:blip r:embed="rId2"/>
          <a:stretch>
            <a:fillRect/>
          </a:stretch>
        </p:blipFill>
        <p:spPr>
          <a:xfrm>
            <a:off x="6946710" y="177424"/>
            <a:ext cx="5245290" cy="1440830"/>
          </a:xfrm>
          <a:prstGeom prst="rect">
            <a:avLst/>
          </a:prstGeom>
        </p:spPr>
      </p:pic>
      <p:pic>
        <p:nvPicPr>
          <p:cNvPr id="6" name="Picture 5"/>
          <p:cNvPicPr>
            <a:picLocks noChangeAspect="1"/>
          </p:cNvPicPr>
          <p:nvPr/>
        </p:nvPicPr>
        <p:blipFill rotWithShape="1">
          <a:blip r:embed="rId3"/>
          <a:srcRect b="13099"/>
          <a:stretch/>
        </p:blipFill>
        <p:spPr>
          <a:xfrm>
            <a:off x="6823880" y="3505080"/>
            <a:ext cx="5368119" cy="3352919"/>
          </a:xfrm>
          <a:prstGeom prst="rect">
            <a:avLst/>
          </a:prstGeom>
        </p:spPr>
      </p:pic>
      <p:pic>
        <p:nvPicPr>
          <p:cNvPr id="4" name="Picture 3"/>
          <p:cNvPicPr>
            <a:picLocks noChangeAspect="1"/>
          </p:cNvPicPr>
          <p:nvPr/>
        </p:nvPicPr>
        <p:blipFill>
          <a:blip r:embed="rId4"/>
          <a:stretch>
            <a:fillRect/>
          </a:stretch>
        </p:blipFill>
        <p:spPr>
          <a:xfrm>
            <a:off x="6823880" y="1724904"/>
            <a:ext cx="5255383" cy="1848416"/>
          </a:xfrm>
          <a:prstGeom prst="rect">
            <a:avLst/>
          </a:prstGeom>
        </p:spPr>
      </p:pic>
    </p:spTree>
    <p:extLst>
      <p:ext uri="{BB962C8B-B14F-4D97-AF65-F5344CB8AC3E}">
        <p14:creationId xmlns:p14="http://schemas.microsoft.com/office/powerpoint/2010/main" val="41679522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Sentence Starters</a:t>
            </a:r>
            <a:endParaRPr lang="en-GB" sz="4000" dirty="0"/>
          </a:p>
        </p:txBody>
      </p:sp>
      <p:sp>
        <p:nvSpPr>
          <p:cNvPr id="4" name="Rectangle 3"/>
          <p:cNvSpPr/>
          <p:nvPr/>
        </p:nvSpPr>
        <p:spPr>
          <a:xfrm>
            <a:off x="5436359" y="6070348"/>
            <a:ext cx="6437194" cy="787652"/>
          </a:xfrm>
          <a:prstGeom prst="rect">
            <a:avLst/>
          </a:prstGeom>
          <a:solidFill>
            <a:srgbClr val="FFFF00"/>
          </a:solidFill>
          <a:ln w="38100">
            <a:solidFill>
              <a:srgbClr val="FF0000"/>
            </a:solidFill>
          </a:ln>
        </p:spPr>
        <p:txBody>
          <a:bodyPr wrap="square">
            <a:spAutoFit/>
          </a:bodyPr>
          <a:lstStyle/>
          <a:p>
            <a:pPr algn="ctr">
              <a:lnSpc>
                <a:spcPct val="107000"/>
              </a:lnSpc>
              <a:spcAft>
                <a:spcPts val="800"/>
              </a:spcAft>
            </a:pPr>
            <a:r>
              <a:rPr lang="en-GB" b="1" u="sng" dirty="0">
                <a:latin typeface="Century Gothic" panose="020B0502020202020204" pitchFamily="34" charset="0"/>
                <a:ea typeface="Calibri" panose="020F0502020204030204" pitchFamily="34" charset="0"/>
                <a:cs typeface="Times New Roman" panose="02020603050405020304" pitchFamily="18" charset="0"/>
              </a:rPr>
              <a:t>Banned </a:t>
            </a:r>
            <a:r>
              <a:rPr lang="en-GB" b="1" u="sng" dirty="0" smtClean="0">
                <a:latin typeface="Century Gothic" panose="020B0502020202020204" pitchFamily="34" charset="0"/>
                <a:ea typeface="Calibri" panose="020F0502020204030204" pitchFamily="34" charset="0"/>
                <a:cs typeface="Times New Roman" panose="02020603050405020304" pitchFamily="18" charset="0"/>
              </a:rPr>
              <a:t>phrase:</a:t>
            </a:r>
            <a:endParaRPr lang="en-GB" sz="3200" b="1" u="sng"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smtClean="0">
                <a:latin typeface="Century Gothic" panose="020B0502020202020204" pitchFamily="34" charset="0"/>
                <a:ea typeface="Calibri" panose="020F0502020204030204" pitchFamily="34" charset="0"/>
                <a:cs typeface="Times New Roman" panose="02020603050405020304" pitchFamily="18" charset="0"/>
              </a:rPr>
              <a:t>This </a:t>
            </a:r>
            <a:r>
              <a:rPr lang="en-GB" dirty="0">
                <a:latin typeface="Century Gothic" panose="020B0502020202020204" pitchFamily="34" charset="0"/>
                <a:ea typeface="Calibri" panose="020F0502020204030204" pitchFamily="34" charset="0"/>
                <a:cs typeface="Times New Roman" panose="02020603050405020304" pitchFamily="18" charset="0"/>
              </a:rPr>
              <a:t>makes me want to read on because it is interesting</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Content Placeholder 2"/>
          <p:cNvSpPr>
            <a:spLocks noGrp="1"/>
          </p:cNvSpPr>
          <p:nvPr>
            <p:ph idx="1"/>
          </p:nvPr>
        </p:nvSpPr>
        <p:spPr>
          <a:xfrm>
            <a:off x="783609" y="1498079"/>
            <a:ext cx="2041478" cy="903927"/>
          </a:xfrm>
          <a:ln w="381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a:lstStyle/>
          <a:p>
            <a:pPr marL="0" indent="0" algn="ctr">
              <a:buNone/>
            </a:pPr>
            <a:r>
              <a:rPr lang="en-GB" b="1" dirty="0" smtClean="0">
                <a:solidFill>
                  <a:schemeClr val="tx1"/>
                </a:solidFill>
              </a:rPr>
              <a:t>Technique</a:t>
            </a:r>
            <a:endParaRPr lang="en-GB" b="1" dirty="0">
              <a:solidFill>
                <a:schemeClr val="tx1"/>
              </a:solidFill>
            </a:endParaRPr>
          </a:p>
        </p:txBody>
      </p:sp>
      <p:sp>
        <p:nvSpPr>
          <p:cNvPr id="11" name="Content Placeholder 2"/>
          <p:cNvSpPr txBox="1">
            <a:spLocks/>
          </p:cNvSpPr>
          <p:nvPr/>
        </p:nvSpPr>
        <p:spPr>
          <a:xfrm>
            <a:off x="783609" y="2524837"/>
            <a:ext cx="2041478" cy="903927"/>
          </a:xfrm>
          <a:prstGeom prst="rect">
            <a:avLst/>
          </a:prstGeom>
          <a:solidFill>
            <a:schemeClr val="accent2"/>
          </a:solidFill>
          <a:ln w="381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GB" b="1" dirty="0" smtClean="0">
                <a:solidFill>
                  <a:schemeClr val="tx1"/>
                </a:solidFill>
              </a:rPr>
              <a:t>Evidence</a:t>
            </a:r>
            <a:endParaRPr lang="en-GB" b="1" dirty="0">
              <a:solidFill>
                <a:schemeClr val="tx1"/>
              </a:solidFill>
            </a:endParaRPr>
          </a:p>
        </p:txBody>
      </p:sp>
      <p:sp>
        <p:nvSpPr>
          <p:cNvPr id="12" name="Content Placeholder 2"/>
          <p:cNvSpPr txBox="1">
            <a:spLocks/>
          </p:cNvSpPr>
          <p:nvPr/>
        </p:nvSpPr>
        <p:spPr>
          <a:xfrm>
            <a:off x="783609" y="3537947"/>
            <a:ext cx="2041478" cy="903927"/>
          </a:xfrm>
          <a:prstGeom prst="rect">
            <a:avLst/>
          </a:prstGeom>
          <a:solidFill>
            <a:schemeClr val="accent6"/>
          </a:solidFill>
          <a:ln w="381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GB" b="1" dirty="0" smtClean="0">
                <a:solidFill>
                  <a:schemeClr val="tx1"/>
                </a:solidFill>
              </a:rPr>
              <a:t>Explore</a:t>
            </a:r>
            <a:endParaRPr lang="en-GB" b="1" dirty="0">
              <a:solidFill>
                <a:schemeClr val="tx1"/>
              </a:solidFill>
            </a:endParaRPr>
          </a:p>
        </p:txBody>
      </p:sp>
      <p:sp>
        <p:nvSpPr>
          <p:cNvPr id="13" name="Content Placeholder 2"/>
          <p:cNvSpPr txBox="1">
            <a:spLocks/>
          </p:cNvSpPr>
          <p:nvPr/>
        </p:nvSpPr>
        <p:spPr>
          <a:xfrm>
            <a:off x="783609" y="4535233"/>
            <a:ext cx="2041478" cy="903927"/>
          </a:xfrm>
          <a:prstGeom prst="rect">
            <a:avLst/>
          </a:prstGeom>
          <a:solidFill>
            <a:schemeClr val="accent1"/>
          </a:solidFill>
          <a:ln w="381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GB" b="1" dirty="0" smtClean="0">
                <a:solidFill>
                  <a:schemeClr val="tx1"/>
                </a:solidFill>
              </a:rPr>
              <a:t>Effect</a:t>
            </a:r>
            <a:endParaRPr lang="en-GB" b="1" dirty="0">
              <a:solidFill>
                <a:schemeClr val="tx1"/>
              </a:solidFill>
            </a:endParaRPr>
          </a:p>
        </p:txBody>
      </p:sp>
      <p:sp>
        <p:nvSpPr>
          <p:cNvPr id="14" name="Rectangle 13"/>
          <p:cNvSpPr/>
          <p:nvPr/>
        </p:nvSpPr>
        <p:spPr>
          <a:xfrm>
            <a:off x="143035" y="5975258"/>
            <a:ext cx="4974875" cy="882742"/>
          </a:xfrm>
          <a:prstGeom prst="rect">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lnSpc>
                <a:spcPct val="107000"/>
              </a:lnSpc>
              <a:spcAft>
                <a:spcPts val="800"/>
              </a:spcAft>
            </a:pPr>
            <a:r>
              <a:rPr lang="en-GB" sz="1600" dirty="0">
                <a:solidFill>
                  <a:sysClr val="windowText" lastClr="000000"/>
                </a:solidFill>
                <a:latin typeface="Century Gothic" panose="020B0502020202020204" pitchFamily="34" charset="0"/>
                <a:ea typeface="Calibri" panose="020F0502020204030204" pitchFamily="34" charset="0"/>
                <a:cs typeface="Times New Roman" panose="02020603050405020304" pitchFamily="18" charset="0"/>
              </a:rPr>
              <a:t>Use this structure for EVERY quote you </a:t>
            </a:r>
            <a:r>
              <a:rPr lang="en-GB" sz="1600" dirty="0" smtClean="0">
                <a:solidFill>
                  <a:sysClr val="windowText" lastClr="000000"/>
                </a:solidFill>
                <a:latin typeface="Century Gothic" panose="020B0502020202020204" pitchFamily="34" charset="0"/>
                <a:ea typeface="Calibri" panose="020F0502020204030204" pitchFamily="34" charset="0"/>
                <a:cs typeface="Times New Roman" panose="02020603050405020304" pitchFamily="18" charset="0"/>
              </a:rPr>
              <a:t>analyse. Do NOT tell me the definition of the technique. I am aware of what personification is, thank you.</a:t>
            </a:r>
            <a:endParaRPr lang="en-GB" sz="280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5" name="Content Placeholder 2"/>
          <p:cNvSpPr txBox="1">
            <a:spLocks/>
          </p:cNvSpPr>
          <p:nvPr/>
        </p:nvSpPr>
        <p:spPr>
          <a:xfrm>
            <a:off x="3076432" y="1502228"/>
            <a:ext cx="8264858" cy="903927"/>
          </a:xfrm>
          <a:prstGeom prst="rect">
            <a:avLst/>
          </a:prstGeom>
          <a:ln w="38100" cap="flat" cmpd="sng" algn="ctr">
            <a:solidFill>
              <a:schemeClr val="tx1"/>
            </a:solidFill>
            <a:prstDash val="solid"/>
          </a:ln>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buFont typeface="Wingdings" panose="05000000000000000000" pitchFamily="2" charset="2"/>
              <a:buChar char="Ø"/>
            </a:pPr>
            <a:r>
              <a:rPr lang="en-GB" dirty="0" smtClean="0">
                <a:solidFill>
                  <a:schemeClr val="tx1"/>
                </a:solidFill>
              </a:rPr>
              <a:t> The writer brings the party to life by…</a:t>
            </a:r>
          </a:p>
          <a:p>
            <a:pPr>
              <a:buFont typeface="Wingdings" panose="05000000000000000000" pitchFamily="2" charset="2"/>
              <a:buChar char="Ø"/>
            </a:pPr>
            <a:r>
              <a:rPr lang="en-GB" dirty="0" smtClean="0">
                <a:solidFill>
                  <a:schemeClr val="tx1"/>
                </a:solidFill>
              </a:rPr>
              <a:t> In order to interest the reader, the </a:t>
            </a:r>
            <a:r>
              <a:rPr lang="en-GB" dirty="0">
                <a:solidFill>
                  <a:schemeClr val="tx1"/>
                </a:solidFill>
              </a:rPr>
              <a:t>w</a:t>
            </a:r>
            <a:r>
              <a:rPr lang="en-GB" dirty="0" smtClean="0">
                <a:solidFill>
                  <a:schemeClr val="tx1"/>
                </a:solidFill>
              </a:rPr>
              <a:t>riter…</a:t>
            </a:r>
            <a:endParaRPr lang="en-GB" dirty="0">
              <a:solidFill>
                <a:schemeClr val="tx1"/>
              </a:solidFill>
            </a:endParaRPr>
          </a:p>
        </p:txBody>
      </p:sp>
      <p:sp>
        <p:nvSpPr>
          <p:cNvPr id="16" name="Content Placeholder 2"/>
          <p:cNvSpPr txBox="1">
            <a:spLocks/>
          </p:cNvSpPr>
          <p:nvPr/>
        </p:nvSpPr>
        <p:spPr>
          <a:xfrm>
            <a:off x="3076432" y="2524836"/>
            <a:ext cx="8264858" cy="903927"/>
          </a:xfrm>
          <a:prstGeom prst="rect">
            <a:avLst/>
          </a:prstGeom>
          <a:solidFill>
            <a:schemeClr val="accent2"/>
          </a:solidFill>
          <a:ln w="38100" cap="flat" cmpd="sng" algn="ctr">
            <a:solidFill>
              <a:schemeClr val="tx1"/>
            </a:solidFill>
            <a:prstDash val="solid"/>
          </a:ln>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buFont typeface="Wingdings" panose="05000000000000000000" pitchFamily="2" charset="2"/>
              <a:buChar char="Ø"/>
            </a:pPr>
            <a:r>
              <a:rPr lang="en-GB" dirty="0" smtClean="0">
                <a:solidFill>
                  <a:schemeClr val="tx1"/>
                </a:solidFill>
              </a:rPr>
              <a:t> This is shown in the quotation…</a:t>
            </a:r>
          </a:p>
          <a:p>
            <a:pPr>
              <a:buFont typeface="Wingdings" panose="05000000000000000000" pitchFamily="2" charset="2"/>
              <a:buChar char="Ø"/>
            </a:pPr>
            <a:r>
              <a:rPr lang="en-GB" dirty="0" smtClean="0">
                <a:solidFill>
                  <a:schemeClr val="tx1"/>
                </a:solidFill>
              </a:rPr>
              <a:t> This is perhaps best demonstrated when…</a:t>
            </a:r>
            <a:endParaRPr lang="en-GB" dirty="0">
              <a:solidFill>
                <a:schemeClr val="tx1"/>
              </a:solidFill>
            </a:endParaRPr>
          </a:p>
        </p:txBody>
      </p:sp>
      <p:sp>
        <p:nvSpPr>
          <p:cNvPr id="17" name="Content Placeholder 2"/>
          <p:cNvSpPr txBox="1">
            <a:spLocks/>
          </p:cNvSpPr>
          <p:nvPr/>
        </p:nvSpPr>
        <p:spPr>
          <a:xfrm>
            <a:off x="3076432" y="3537946"/>
            <a:ext cx="8264858" cy="903927"/>
          </a:xfrm>
          <a:prstGeom prst="rect">
            <a:avLst/>
          </a:prstGeom>
          <a:solidFill>
            <a:schemeClr val="accent6"/>
          </a:solidFill>
          <a:ln w="38100" cap="flat" cmpd="sng" algn="ctr">
            <a:solidFill>
              <a:schemeClr val="tx1"/>
            </a:solidFill>
            <a:prstDash val="solid"/>
          </a:ln>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buFont typeface="Wingdings" panose="05000000000000000000" pitchFamily="2" charset="2"/>
              <a:buChar char="Ø"/>
            </a:pPr>
            <a:r>
              <a:rPr lang="en-GB" dirty="0" smtClean="0">
                <a:solidFill>
                  <a:schemeClr val="tx1"/>
                </a:solidFill>
              </a:rPr>
              <a:t>The connotations of the word… suggest…</a:t>
            </a:r>
            <a:endParaRPr lang="en-GB" dirty="0">
              <a:solidFill>
                <a:schemeClr val="tx1"/>
              </a:solidFill>
            </a:endParaRPr>
          </a:p>
          <a:p>
            <a:pPr>
              <a:buFont typeface="Wingdings" panose="05000000000000000000" pitchFamily="2" charset="2"/>
              <a:buChar char="Ø"/>
            </a:pPr>
            <a:r>
              <a:rPr lang="en-GB" dirty="0">
                <a:solidFill>
                  <a:schemeClr val="tx1"/>
                </a:solidFill>
              </a:rPr>
              <a:t>He chooses the </a:t>
            </a:r>
            <a:r>
              <a:rPr lang="en-GB" dirty="0" smtClean="0">
                <a:solidFill>
                  <a:schemeClr val="tx1"/>
                </a:solidFill>
              </a:rPr>
              <a:t>technique… </a:t>
            </a:r>
            <a:r>
              <a:rPr lang="en-GB" dirty="0">
                <a:solidFill>
                  <a:schemeClr val="tx1"/>
                </a:solidFill>
              </a:rPr>
              <a:t>here to </a:t>
            </a:r>
            <a:r>
              <a:rPr lang="en-GB" dirty="0" smtClean="0">
                <a:solidFill>
                  <a:schemeClr val="tx1"/>
                </a:solidFill>
              </a:rPr>
              <a:t>express…, </a:t>
            </a:r>
            <a:r>
              <a:rPr lang="en-GB" dirty="0">
                <a:solidFill>
                  <a:schemeClr val="tx1"/>
                </a:solidFill>
              </a:rPr>
              <a:t>but also to </a:t>
            </a:r>
            <a:r>
              <a:rPr lang="en-GB" dirty="0" smtClean="0">
                <a:solidFill>
                  <a:schemeClr val="tx1"/>
                </a:solidFill>
              </a:rPr>
              <a:t>…</a:t>
            </a:r>
          </a:p>
          <a:p>
            <a:pPr>
              <a:buFont typeface="Wingdings" panose="05000000000000000000" pitchFamily="2" charset="2"/>
              <a:buChar char="Ø"/>
            </a:pPr>
            <a:r>
              <a:rPr lang="en-GB" dirty="0" smtClean="0">
                <a:solidFill>
                  <a:schemeClr val="tx1"/>
                </a:solidFill>
              </a:rPr>
              <a:t>The use of the technique… has been used here as the writer wants to show…</a:t>
            </a:r>
            <a:endParaRPr lang="en-GB" dirty="0">
              <a:solidFill>
                <a:schemeClr val="tx1"/>
              </a:solidFill>
            </a:endParaRPr>
          </a:p>
        </p:txBody>
      </p:sp>
      <p:sp>
        <p:nvSpPr>
          <p:cNvPr id="18" name="Content Placeholder 2"/>
          <p:cNvSpPr txBox="1">
            <a:spLocks/>
          </p:cNvSpPr>
          <p:nvPr/>
        </p:nvSpPr>
        <p:spPr>
          <a:xfrm>
            <a:off x="3076432" y="4527536"/>
            <a:ext cx="8264858" cy="903927"/>
          </a:xfrm>
          <a:prstGeom prst="rect">
            <a:avLst/>
          </a:prstGeom>
          <a:solidFill>
            <a:schemeClr val="accent1"/>
          </a:solidFill>
          <a:ln w="38100" cap="flat" cmpd="sng" algn="ctr">
            <a:solidFill>
              <a:schemeClr val="tx1"/>
            </a:solidFill>
            <a:prstDash val="solid"/>
          </a:ln>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buFont typeface="Wingdings" panose="05000000000000000000" pitchFamily="2" charset="2"/>
              <a:buChar char="Ø"/>
            </a:pPr>
            <a:r>
              <a:rPr lang="en-GB" dirty="0" smtClean="0">
                <a:solidFill>
                  <a:schemeClr val="tx1"/>
                </a:solidFill>
              </a:rPr>
              <a:t>The writer </a:t>
            </a:r>
            <a:r>
              <a:rPr lang="en-GB" dirty="0">
                <a:solidFill>
                  <a:schemeClr val="tx1"/>
                </a:solidFill>
              </a:rPr>
              <a:t>probably did this to make the reader think…</a:t>
            </a:r>
          </a:p>
          <a:p>
            <a:pPr>
              <a:buFont typeface="Wingdings" panose="05000000000000000000" pitchFamily="2" charset="2"/>
              <a:buChar char="Ø"/>
            </a:pPr>
            <a:r>
              <a:rPr lang="en-GB" dirty="0">
                <a:solidFill>
                  <a:schemeClr val="tx1"/>
                </a:solidFill>
              </a:rPr>
              <a:t>However, some people could have interpreted it as</a:t>
            </a:r>
            <a:r>
              <a:rPr lang="en-GB" dirty="0" smtClean="0">
                <a:solidFill>
                  <a:schemeClr val="tx1"/>
                </a:solidFill>
              </a:rPr>
              <a:t>…</a:t>
            </a:r>
          </a:p>
          <a:p>
            <a:pPr>
              <a:buFont typeface="Wingdings" panose="05000000000000000000" pitchFamily="2" charset="2"/>
              <a:buChar char="Ø"/>
            </a:pPr>
            <a:r>
              <a:rPr lang="en-GB" dirty="0" smtClean="0">
                <a:solidFill>
                  <a:schemeClr val="tx1"/>
                </a:solidFill>
              </a:rPr>
              <a:t>In particular, the technique… would make the reader…</a:t>
            </a:r>
            <a:endParaRPr lang="en-GB" dirty="0">
              <a:solidFill>
                <a:schemeClr val="tx1"/>
              </a:solidFill>
            </a:endParaRPr>
          </a:p>
        </p:txBody>
      </p:sp>
      <p:sp>
        <p:nvSpPr>
          <p:cNvPr id="19" name="TextBox 18"/>
          <p:cNvSpPr txBox="1"/>
          <p:nvPr/>
        </p:nvSpPr>
        <p:spPr>
          <a:xfrm>
            <a:off x="5022376" y="173820"/>
            <a:ext cx="7028597" cy="1077218"/>
          </a:xfrm>
          <a:prstGeom prst="rect">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sz="1600" dirty="0" smtClean="0">
                <a:solidFill>
                  <a:sysClr val="windowText" lastClr="000000"/>
                </a:solidFill>
              </a:rPr>
              <a:t>You have </a:t>
            </a:r>
            <a:r>
              <a:rPr lang="en-GB" sz="1600" b="1" u="sng" dirty="0" smtClean="0">
                <a:solidFill>
                  <a:sysClr val="windowText" lastClr="000000"/>
                </a:solidFill>
              </a:rPr>
              <a:t>21 minutes </a:t>
            </a:r>
            <a:r>
              <a:rPr lang="en-GB" sz="1600" dirty="0" smtClean="0">
                <a:solidFill>
                  <a:sysClr val="windowText" lastClr="000000"/>
                </a:solidFill>
              </a:rPr>
              <a:t>to write 3-4 paragraphs. Focus </a:t>
            </a:r>
            <a:r>
              <a:rPr lang="en-GB" sz="1600" dirty="0">
                <a:solidFill>
                  <a:sysClr val="windowText" lastClr="000000"/>
                </a:solidFill>
              </a:rPr>
              <a:t>this part of your answer on the whole of the extract. A student said: “F. Scott Fitzgerald successfully brings the party to life for the reader. It is as if you are there in the party</a:t>
            </a:r>
            <a:r>
              <a:rPr lang="en-GB" sz="1600" dirty="0" smtClean="0">
                <a:solidFill>
                  <a:sysClr val="windowText" lastClr="000000"/>
                </a:solidFill>
              </a:rPr>
              <a:t>.” To </a:t>
            </a:r>
            <a:r>
              <a:rPr lang="en-GB" sz="1600" dirty="0">
                <a:solidFill>
                  <a:sysClr val="windowText" lastClr="000000"/>
                </a:solidFill>
              </a:rPr>
              <a:t>what extent do you agree? </a:t>
            </a:r>
            <a:r>
              <a:rPr lang="en-GB" sz="1600" b="1" dirty="0" smtClean="0">
                <a:solidFill>
                  <a:sysClr val="windowText" lastClr="000000"/>
                </a:solidFill>
                <a:ea typeface="Calibri" panose="020F0502020204030204" pitchFamily="34" charset="0"/>
                <a:cs typeface="Times New Roman" panose="02020603050405020304" pitchFamily="18" charset="0"/>
              </a:rPr>
              <a:t>[20 marks]</a:t>
            </a:r>
            <a:endParaRPr lang="en-GB" sz="1600" dirty="0">
              <a:solidFill>
                <a:sysClr val="windowText" lastClr="000000"/>
              </a:solidFill>
            </a:endParaRPr>
          </a:p>
        </p:txBody>
      </p:sp>
    </p:spTree>
    <p:extLst>
      <p:ext uri="{BB962C8B-B14F-4D97-AF65-F5344CB8AC3E}">
        <p14:creationId xmlns:p14="http://schemas.microsoft.com/office/powerpoint/2010/main" val="42395569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Peer Assess This</a:t>
            </a:r>
            <a:endParaRPr lang="en-GB" dirty="0"/>
          </a:p>
        </p:txBody>
      </p:sp>
      <p:sp>
        <p:nvSpPr>
          <p:cNvPr id="3" name="Content Placeholder 2"/>
          <p:cNvSpPr>
            <a:spLocks noGrp="1"/>
          </p:cNvSpPr>
          <p:nvPr>
            <p:ph idx="1"/>
          </p:nvPr>
        </p:nvSpPr>
        <p:spPr>
          <a:xfrm>
            <a:off x="136478" y="1362716"/>
            <a:ext cx="6400800" cy="5161797"/>
          </a:xfrm>
        </p:spPr>
        <p:style>
          <a:lnRef idx="2">
            <a:schemeClr val="dk1"/>
          </a:lnRef>
          <a:fillRef idx="1">
            <a:schemeClr val="lt1"/>
          </a:fillRef>
          <a:effectRef idx="0">
            <a:schemeClr val="dk1"/>
          </a:effectRef>
          <a:fontRef idx="minor">
            <a:schemeClr val="dk1"/>
          </a:fontRef>
        </p:style>
        <p:txBody>
          <a:bodyPr>
            <a:normAutofit fontScale="77500" lnSpcReduction="20000"/>
          </a:bodyPr>
          <a:lstStyle/>
          <a:p>
            <a:pPr marL="0" indent="0">
              <a:buNone/>
            </a:pPr>
            <a:r>
              <a:rPr lang="en-GB" dirty="0" smtClean="0">
                <a:solidFill>
                  <a:schemeClr val="accent3">
                    <a:lumMod val="50000"/>
                  </a:schemeClr>
                </a:solidFill>
              </a:rPr>
              <a:t>The writer brings the party to life by using imagery to make the party seem lavish, extravagant and over the top. </a:t>
            </a:r>
            <a:r>
              <a:rPr lang="en-GB" dirty="0" smtClean="0">
                <a:solidFill>
                  <a:schemeClr val="accent2">
                    <a:lumMod val="75000"/>
                  </a:schemeClr>
                </a:solidFill>
              </a:rPr>
              <a:t>This is perhaps best demonstrated by the lists</a:t>
            </a:r>
            <a:r>
              <a:rPr lang="en-GB" dirty="0">
                <a:solidFill>
                  <a:schemeClr val="accent2">
                    <a:lumMod val="75000"/>
                  </a:schemeClr>
                </a:solidFill>
              </a:rPr>
              <a:t>, “glistening </a:t>
            </a:r>
            <a:r>
              <a:rPr lang="en-GB" dirty="0" smtClean="0">
                <a:solidFill>
                  <a:schemeClr val="accent2">
                    <a:lumMod val="75000"/>
                  </a:schemeClr>
                </a:solidFill>
              </a:rPr>
              <a:t>hors-d’oeuvre… one </a:t>
            </a:r>
            <a:r>
              <a:rPr lang="en-GB" dirty="0">
                <a:solidFill>
                  <a:schemeClr val="accent2">
                    <a:lumMod val="75000"/>
                  </a:schemeClr>
                </a:solidFill>
              </a:rPr>
              <a:t>from another</a:t>
            </a:r>
            <a:r>
              <a:rPr lang="en-GB" dirty="0" smtClean="0">
                <a:solidFill>
                  <a:schemeClr val="accent2">
                    <a:lumMod val="75000"/>
                  </a:schemeClr>
                </a:solidFill>
              </a:rPr>
              <a:t>.” </a:t>
            </a:r>
            <a:r>
              <a:rPr lang="en-GB" dirty="0" smtClean="0">
                <a:solidFill>
                  <a:schemeClr val="accent6">
                    <a:lumMod val="75000"/>
                  </a:schemeClr>
                </a:solidFill>
              </a:rPr>
              <a:t>He chooses this technique, it seems, to show the amount of luxury items that the neighbour has paid for to entertain his guests – he spares no expense, even going as far as hiring a “</a:t>
            </a:r>
            <a:r>
              <a:rPr lang="en-GB" dirty="0" err="1" smtClean="0">
                <a:solidFill>
                  <a:schemeClr val="accent6">
                    <a:lumMod val="75000"/>
                  </a:schemeClr>
                </a:solidFill>
              </a:rPr>
              <a:t>pitful</a:t>
            </a:r>
            <a:r>
              <a:rPr lang="en-GB" dirty="0" smtClean="0">
                <a:solidFill>
                  <a:schemeClr val="accent6">
                    <a:lumMod val="75000"/>
                  </a:schemeClr>
                </a:solidFill>
              </a:rPr>
              <a:t>” of musicians. The connotations of the adjective “real” indicate that the narrator is surprised to see a “real brass bar”, almost as if this is something not seen at most parties – an expensive addition, perhaps? </a:t>
            </a:r>
            <a:r>
              <a:rPr lang="en-GB" dirty="0" smtClean="0">
                <a:solidFill>
                  <a:schemeClr val="accent1">
                    <a:lumMod val="50000"/>
                  </a:schemeClr>
                </a:solidFill>
              </a:rPr>
              <a:t>The writer probably did this to make the reader think that this is no ordinary party – it is very much a prodigious one. The neighbour has gone out of his way to display his wealth to all of these strangers. All of this rich imagery brings the party scene to life for the reader and it is almost as if we are there.</a:t>
            </a:r>
            <a:endParaRPr lang="en-GB" dirty="0">
              <a:solidFill>
                <a:schemeClr val="accent3">
                  <a:lumMod val="50000"/>
                </a:schemeClr>
              </a:solidFill>
            </a:endParaRPr>
          </a:p>
        </p:txBody>
      </p:sp>
      <p:sp>
        <p:nvSpPr>
          <p:cNvPr id="5" name="TextBox 4"/>
          <p:cNvSpPr txBox="1"/>
          <p:nvPr/>
        </p:nvSpPr>
        <p:spPr>
          <a:xfrm>
            <a:off x="7015952" y="131974"/>
            <a:ext cx="4751295" cy="132343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GB" sz="1600" b="1" dirty="0" smtClean="0">
                <a:solidFill>
                  <a:sysClr val="windowText" lastClr="000000"/>
                </a:solidFill>
              </a:rPr>
              <a:t>HINT:</a:t>
            </a:r>
            <a:r>
              <a:rPr lang="en-GB" sz="1600" dirty="0" smtClean="0">
                <a:solidFill>
                  <a:sysClr val="windowText" lastClr="000000"/>
                </a:solidFill>
              </a:rPr>
              <a:t> Just because a teacher wrote it, it does not necessarily mean that it is full marks. I want you to engage with the mark scheme, get used to it and use it to tell me where my answer needs more work.</a:t>
            </a:r>
            <a:endParaRPr lang="en-GB" sz="1600" b="1" dirty="0">
              <a:solidFill>
                <a:sysClr val="windowText" lastClr="0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911876777"/>
              </p:ext>
            </p:extLst>
          </p:nvPr>
        </p:nvGraphicFramePr>
        <p:xfrm>
          <a:off x="6776659" y="1587387"/>
          <a:ext cx="5229880" cy="4937126"/>
        </p:xfrm>
        <a:graphic>
          <a:graphicData uri="http://schemas.openxmlformats.org/drawingml/2006/table">
            <a:tbl>
              <a:tblPr firstRow="1" firstCol="1" bandRow="1"/>
              <a:tblGrid>
                <a:gridCol w="811495">
                  <a:extLst>
                    <a:ext uri="{9D8B030D-6E8A-4147-A177-3AD203B41FA5}">
                      <a16:colId xmlns:a16="http://schemas.microsoft.com/office/drawing/2014/main" val="4269076485"/>
                    </a:ext>
                  </a:extLst>
                </a:gridCol>
                <a:gridCol w="4418385">
                  <a:extLst>
                    <a:ext uri="{9D8B030D-6E8A-4147-A177-3AD203B41FA5}">
                      <a16:colId xmlns:a16="http://schemas.microsoft.com/office/drawing/2014/main" val="2645317549"/>
                    </a:ext>
                  </a:extLst>
                </a:gridCol>
              </a:tblGrid>
              <a:tr h="0">
                <a:tc gridSpan="2">
                  <a:txBody>
                    <a:bodyPr/>
                    <a:lstStyle/>
                    <a:p>
                      <a:pPr algn="l">
                        <a:lnSpc>
                          <a:spcPct val="107000"/>
                        </a:lnSpc>
                        <a:spcAft>
                          <a:spcPts val="0"/>
                        </a:spcAft>
                      </a:pPr>
                      <a:r>
                        <a:rPr lang="en-GB" sz="1400" b="1" dirty="0" smtClean="0">
                          <a:effectLst/>
                          <a:latin typeface="Calibri" panose="020F0502020204030204" pitchFamily="34" charset="0"/>
                          <a:ea typeface="Calibri" panose="020F0502020204030204" pitchFamily="34" charset="0"/>
                          <a:cs typeface="Times New Roman" panose="02020603050405020304" pitchFamily="18" charset="0"/>
                        </a:rPr>
                        <a:t>Question Four</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hMerge="1">
                  <a:txBody>
                    <a:bodyPr/>
                    <a:lstStyle/>
                    <a:p>
                      <a:pPr>
                        <a:lnSpc>
                          <a:spcPct val="107000"/>
                        </a:lnSpc>
                        <a:spcAft>
                          <a:spcPts val="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7930687"/>
                  </a:ext>
                </a:extLst>
              </a:tr>
              <a:tr h="0">
                <a:tc>
                  <a:txBody>
                    <a:bodyPr/>
                    <a:lstStyle/>
                    <a:p>
                      <a:pPr algn="ctr">
                        <a:lnSpc>
                          <a:spcPct val="107000"/>
                        </a:lnSpc>
                        <a:spcAft>
                          <a:spcPts val="0"/>
                        </a:spcAft>
                      </a:pPr>
                      <a:r>
                        <a:rPr lang="en-GB" sz="1400" b="1" dirty="0">
                          <a:effectLst/>
                          <a:latin typeface="Century Gothic" panose="020B0502020202020204" pitchFamily="34" charset="0"/>
                          <a:ea typeface="Calibri" panose="020F0502020204030204" pitchFamily="34" charset="0"/>
                          <a:cs typeface="Times New Roman" panose="02020603050405020304" pitchFamily="18" charset="0"/>
                        </a:rPr>
                        <a:t>Level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ct val="107000"/>
                        </a:lnSpc>
                        <a:spcAft>
                          <a:spcPts val="0"/>
                        </a:spcAft>
                      </a:pPr>
                      <a:r>
                        <a:rPr lang="en-GB" sz="1400" b="1">
                          <a:effectLst/>
                          <a:latin typeface="Century Gothic" panose="020B0502020202020204" pitchFamily="34" charset="0"/>
                          <a:ea typeface="Calibri" panose="020F0502020204030204" pitchFamily="34" charset="0"/>
                          <a:cs typeface="Times New Roman" panose="02020603050405020304" pitchFamily="18" charset="0"/>
                        </a:rPr>
                        <a:t>Skills Descriptors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59184672"/>
                  </a:ext>
                </a:extLst>
              </a:tr>
              <a:tr h="0">
                <a:tc>
                  <a:txBody>
                    <a:bodyPr/>
                    <a:lstStyle/>
                    <a:p>
                      <a:pPr algn="ctr">
                        <a:lnSpc>
                          <a:spcPct val="107000"/>
                        </a:lnSpc>
                        <a:spcAft>
                          <a:spcPts val="0"/>
                        </a:spcAft>
                      </a:pPr>
                      <a:r>
                        <a:rPr lang="en-GB" sz="1400" b="1" dirty="0">
                          <a:effectLst/>
                          <a:latin typeface="Century Gothic" panose="020B0502020202020204" pitchFamily="34" charset="0"/>
                          <a:ea typeface="Calibri" panose="020F0502020204030204" pitchFamily="34" charset="0"/>
                          <a:cs typeface="Times New Roman" panose="02020603050405020304" pitchFamily="18" charset="0"/>
                        </a:rPr>
                        <a:t>4</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400" b="1" dirty="0">
                          <a:effectLst/>
                          <a:latin typeface="Century Gothic" panose="020B0502020202020204" pitchFamily="34" charset="0"/>
                          <a:ea typeface="Calibri" panose="020F0502020204030204" pitchFamily="34" charset="0"/>
                          <a:cs typeface="Times New Roman" panose="02020603050405020304" pitchFamily="18" charset="0"/>
                        </a:rPr>
                        <a:t>16-20 marks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spcAft>
                          <a:spcPts val="0"/>
                        </a:spcAft>
                      </a:pPr>
                      <a:r>
                        <a:rPr lang="en-GB" sz="1400">
                          <a:solidFill>
                            <a:srgbClr val="000000"/>
                          </a:solidFill>
                          <a:effectLst/>
                          <a:latin typeface="Century Gothic" panose="020B0502020202020204" pitchFamily="34" charset="0"/>
                          <a:ea typeface="Calibri" panose="020F0502020204030204" pitchFamily="34" charset="0"/>
                        </a:rPr>
                        <a:t>Shows perceptive and detailed evaluation: </a:t>
                      </a:r>
                      <a:endParaRPr lang="en-GB" sz="1600">
                        <a:solidFill>
                          <a:srgbClr val="000000"/>
                        </a:solidFill>
                        <a:effectLst/>
                        <a:latin typeface="Arial" panose="020B0604020202020204" pitchFamily="34" charset="0"/>
                        <a:ea typeface="Calibri" panose="020F0502020204030204" pitchFamily="34" charset="0"/>
                      </a:endParaRPr>
                    </a:p>
                    <a:p>
                      <a:pPr>
                        <a:spcAft>
                          <a:spcPts val="0"/>
                        </a:spcAft>
                      </a:pPr>
                      <a:r>
                        <a:rPr lang="en-GB" sz="1400">
                          <a:solidFill>
                            <a:srgbClr val="000000"/>
                          </a:solidFill>
                          <a:effectLst/>
                          <a:latin typeface="Century Gothic" panose="020B0502020202020204" pitchFamily="34" charset="0"/>
                          <a:ea typeface="Calibri" panose="020F0502020204030204" pitchFamily="34" charset="0"/>
                        </a:rPr>
                        <a:t> Evaluates critically and in detail the effect(s) on the reader </a:t>
                      </a:r>
                      <a:endParaRPr lang="en-GB" sz="1600">
                        <a:solidFill>
                          <a:srgbClr val="000000"/>
                        </a:solidFill>
                        <a:effectLst/>
                        <a:latin typeface="Arial" panose="020B0604020202020204" pitchFamily="34" charset="0"/>
                        <a:ea typeface="Calibri" panose="020F0502020204030204" pitchFamily="34" charset="0"/>
                      </a:endParaRPr>
                    </a:p>
                    <a:p>
                      <a:pPr>
                        <a:spcAft>
                          <a:spcPts val="0"/>
                        </a:spcAft>
                      </a:pPr>
                      <a:r>
                        <a:rPr lang="en-GB" sz="1400">
                          <a:solidFill>
                            <a:srgbClr val="000000"/>
                          </a:solidFill>
                          <a:effectLst/>
                          <a:latin typeface="Century Gothic" panose="020B0502020202020204" pitchFamily="34" charset="0"/>
                          <a:ea typeface="Calibri" panose="020F0502020204030204" pitchFamily="34" charset="0"/>
                        </a:rPr>
                        <a:t> Shows perceptive understanding of writer’s methods </a:t>
                      </a:r>
                      <a:endParaRPr lang="en-GB" sz="1600">
                        <a:solidFill>
                          <a:srgbClr val="000000"/>
                        </a:solidFill>
                        <a:effectLst/>
                        <a:latin typeface="Arial" panose="020B0604020202020204" pitchFamily="34" charset="0"/>
                        <a:ea typeface="Calibri" panose="020F0502020204030204" pitchFamily="34" charset="0"/>
                      </a:endParaRPr>
                    </a:p>
                    <a:p>
                      <a:pPr>
                        <a:spcAft>
                          <a:spcPts val="0"/>
                        </a:spcAft>
                      </a:pPr>
                      <a:r>
                        <a:rPr lang="en-GB" sz="1400">
                          <a:solidFill>
                            <a:srgbClr val="000000"/>
                          </a:solidFill>
                          <a:effectLst/>
                          <a:latin typeface="Century Gothic" panose="020B0502020202020204" pitchFamily="34" charset="0"/>
                          <a:ea typeface="Calibri" panose="020F0502020204030204" pitchFamily="34" charset="0"/>
                        </a:rPr>
                        <a:t> Selects a judicious range of textual detail </a:t>
                      </a:r>
                      <a:endParaRPr lang="en-GB" sz="1600">
                        <a:solidFill>
                          <a:srgbClr val="000000"/>
                        </a:solidFill>
                        <a:effectLst/>
                        <a:latin typeface="Arial" panose="020B0604020202020204" pitchFamily="34" charset="0"/>
                        <a:ea typeface="Calibri" panose="020F0502020204030204" pitchFamily="34" charset="0"/>
                      </a:endParaRPr>
                    </a:p>
                    <a:p>
                      <a:pPr>
                        <a:spcAft>
                          <a:spcPts val="0"/>
                        </a:spcAft>
                      </a:pPr>
                      <a:r>
                        <a:rPr lang="en-GB" sz="1400">
                          <a:solidFill>
                            <a:srgbClr val="000000"/>
                          </a:solidFill>
                          <a:effectLst/>
                          <a:latin typeface="Century Gothic" panose="020B0502020202020204" pitchFamily="34" charset="0"/>
                          <a:ea typeface="Calibri" panose="020F0502020204030204" pitchFamily="34" charset="0"/>
                        </a:rPr>
                        <a:t> Develops a convincing and critical response to the focus of the statement </a:t>
                      </a:r>
                      <a:endParaRPr lang="en-GB" sz="160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06289652"/>
                  </a:ext>
                </a:extLst>
              </a:tr>
              <a:tr h="0">
                <a:tc>
                  <a:txBody>
                    <a:bodyPr/>
                    <a:lstStyle/>
                    <a:p>
                      <a:pPr algn="ctr">
                        <a:lnSpc>
                          <a:spcPct val="107000"/>
                        </a:lnSpc>
                        <a:spcAft>
                          <a:spcPts val="0"/>
                        </a:spcAft>
                      </a:pPr>
                      <a:r>
                        <a:rPr lang="en-GB" sz="1400" b="1">
                          <a:effectLst/>
                          <a:latin typeface="Century Gothic" panose="020B0502020202020204" pitchFamily="34" charset="0"/>
                          <a:ea typeface="Calibri" panose="020F0502020204030204" pitchFamily="34" charset="0"/>
                          <a:cs typeface="Times New Roman" panose="02020603050405020304" pitchFamily="18" charset="0"/>
                        </a:rPr>
                        <a:t>3</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400" b="1">
                          <a:effectLst/>
                          <a:latin typeface="Century Gothic" panose="020B0502020202020204" pitchFamily="34" charset="0"/>
                          <a:ea typeface="Calibri" panose="020F0502020204030204" pitchFamily="34" charset="0"/>
                          <a:cs typeface="Times New Roman" panose="02020603050405020304" pitchFamily="18" charset="0"/>
                        </a:rPr>
                        <a:t>11-15 marks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spcAft>
                          <a:spcPts val="0"/>
                        </a:spcAft>
                      </a:pPr>
                      <a:r>
                        <a:rPr lang="en-GB"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Shows clear and relevant evaluation: </a:t>
                      </a:r>
                      <a:endParaRPr lang="en-GB" sz="1600" dirty="0">
                        <a:solidFill>
                          <a:srgbClr val="000000"/>
                        </a:solidFill>
                        <a:effectLst/>
                        <a:latin typeface="Arial" panose="020B0604020202020204" pitchFamily="34" charset="0"/>
                        <a:ea typeface="Calibri" panose="020F0502020204030204" pitchFamily="34" charset="0"/>
                      </a:endParaRPr>
                    </a:p>
                    <a:p>
                      <a:pPr>
                        <a:spcAft>
                          <a:spcPts val="0"/>
                        </a:spcAft>
                      </a:pPr>
                      <a:r>
                        <a:rPr lang="en-GB"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en-GB" sz="1400" dirty="0">
                          <a:solidFill>
                            <a:srgbClr val="000000"/>
                          </a:solidFill>
                          <a:effectLst/>
                          <a:latin typeface="Century Gothic" panose="020B0502020202020204" pitchFamily="34" charset="0"/>
                          <a:ea typeface="Calibri" panose="020F0502020204030204" pitchFamily="34" charset="0"/>
                        </a:rPr>
                        <a:t>Evaluates clearly the effect(s) on the reader </a:t>
                      </a:r>
                      <a:endParaRPr lang="en-GB" sz="1600" dirty="0">
                        <a:solidFill>
                          <a:srgbClr val="000000"/>
                        </a:solidFill>
                        <a:effectLst/>
                        <a:latin typeface="Arial" panose="020B0604020202020204" pitchFamily="34" charset="0"/>
                        <a:ea typeface="Calibri" panose="020F0502020204030204" pitchFamily="34" charset="0"/>
                      </a:endParaRPr>
                    </a:p>
                    <a:p>
                      <a:pPr>
                        <a:spcAft>
                          <a:spcPts val="0"/>
                        </a:spcAft>
                      </a:pPr>
                      <a:r>
                        <a:rPr lang="en-GB" sz="1400" dirty="0">
                          <a:solidFill>
                            <a:srgbClr val="000000"/>
                          </a:solidFill>
                          <a:effectLst/>
                          <a:latin typeface="Century Gothic" panose="020B0502020202020204" pitchFamily="34" charset="0"/>
                          <a:ea typeface="Calibri" panose="020F0502020204030204" pitchFamily="34" charset="0"/>
                        </a:rPr>
                        <a:t> Shows clear understanding of writer’s methods </a:t>
                      </a:r>
                      <a:endParaRPr lang="en-GB" sz="1600" dirty="0">
                        <a:solidFill>
                          <a:srgbClr val="000000"/>
                        </a:solidFill>
                        <a:effectLst/>
                        <a:latin typeface="Arial" panose="020B0604020202020204" pitchFamily="34" charset="0"/>
                        <a:ea typeface="Calibri" panose="020F0502020204030204" pitchFamily="34" charset="0"/>
                      </a:endParaRPr>
                    </a:p>
                    <a:p>
                      <a:pPr>
                        <a:spcAft>
                          <a:spcPts val="0"/>
                        </a:spcAft>
                      </a:pPr>
                      <a:r>
                        <a:rPr lang="en-GB" sz="1400" dirty="0">
                          <a:solidFill>
                            <a:srgbClr val="000000"/>
                          </a:solidFill>
                          <a:effectLst/>
                          <a:latin typeface="Century Gothic" panose="020B0502020202020204" pitchFamily="34" charset="0"/>
                          <a:ea typeface="Calibri" panose="020F0502020204030204" pitchFamily="34" charset="0"/>
                        </a:rPr>
                        <a:t> Selects a range of relevant textual references </a:t>
                      </a:r>
                      <a:endParaRPr lang="en-GB" sz="1600" dirty="0">
                        <a:solidFill>
                          <a:srgbClr val="000000"/>
                        </a:solidFill>
                        <a:effectLst/>
                        <a:latin typeface="Arial" panose="020B0604020202020204" pitchFamily="34" charset="0"/>
                        <a:ea typeface="Calibri" panose="020F0502020204030204" pitchFamily="34" charset="0"/>
                      </a:endParaRPr>
                    </a:p>
                    <a:p>
                      <a:pPr>
                        <a:spcAft>
                          <a:spcPts val="0"/>
                        </a:spcAft>
                      </a:pPr>
                      <a:r>
                        <a:rPr lang="en-GB" sz="1400" dirty="0">
                          <a:solidFill>
                            <a:srgbClr val="000000"/>
                          </a:solidFill>
                          <a:effectLst/>
                          <a:latin typeface="Century Gothic" panose="020B0502020202020204" pitchFamily="34" charset="0"/>
                          <a:ea typeface="Calibri" panose="020F0502020204030204" pitchFamily="34" charset="0"/>
                        </a:rPr>
                        <a:t> Makes a clear and relevant response to the focus of the statement </a:t>
                      </a:r>
                      <a:endParaRPr lang="en-GB" sz="1600" dirty="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562324139"/>
                  </a:ext>
                </a:extLst>
              </a:tr>
              <a:tr h="0">
                <a:tc>
                  <a:txBody>
                    <a:bodyPr/>
                    <a:lstStyle/>
                    <a:p>
                      <a:pPr algn="ctr">
                        <a:lnSpc>
                          <a:spcPct val="107000"/>
                        </a:lnSpc>
                        <a:spcAft>
                          <a:spcPts val="0"/>
                        </a:spcAft>
                      </a:pPr>
                      <a:r>
                        <a:rPr lang="en-GB" sz="1400" b="1" dirty="0">
                          <a:effectLst/>
                          <a:latin typeface="Century Gothic" panose="020B0502020202020204" pitchFamily="34" charset="0"/>
                          <a:ea typeface="Calibri" panose="020F0502020204030204" pitchFamily="34" charset="0"/>
                          <a:cs typeface="Times New Roman" panose="02020603050405020304" pitchFamily="18" charset="0"/>
                        </a:rPr>
                        <a:t>2</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400" b="1" dirty="0">
                          <a:effectLst/>
                          <a:latin typeface="Century Gothic" panose="020B0502020202020204" pitchFamily="34" charset="0"/>
                          <a:ea typeface="Calibri" panose="020F0502020204030204" pitchFamily="34" charset="0"/>
                          <a:cs typeface="Times New Roman" panose="02020603050405020304" pitchFamily="18" charset="0"/>
                        </a:rPr>
                        <a:t>6-10 marks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spcAft>
                          <a:spcPts val="0"/>
                        </a:spcAft>
                      </a:pPr>
                      <a:r>
                        <a:rPr lang="en-GB" sz="1400" dirty="0">
                          <a:solidFill>
                            <a:srgbClr val="000000"/>
                          </a:solidFill>
                          <a:effectLst/>
                          <a:latin typeface="Century Gothic" panose="020B0502020202020204" pitchFamily="34" charset="0"/>
                          <a:ea typeface="Calibri" panose="020F0502020204030204" pitchFamily="34" charset="0"/>
                        </a:rPr>
                        <a:t>Shows some attempts at evaluation: </a:t>
                      </a:r>
                      <a:endParaRPr lang="en-GB" sz="1400" dirty="0">
                        <a:solidFill>
                          <a:srgbClr val="000000"/>
                        </a:solidFill>
                        <a:effectLst/>
                        <a:latin typeface="Arial" panose="020B0604020202020204" pitchFamily="34" charset="0"/>
                        <a:ea typeface="Calibri" panose="020F0502020204030204" pitchFamily="34" charset="0"/>
                      </a:endParaRPr>
                    </a:p>
                    <a:p>
                      <a:pPr>
                        <a:spcAft>
                          <a:spcPts val="0"/>
                        </a:spcAft>
                      </a:pPr>
                      <a:r>
                        <a:rPr lang="en-GB" sz="1400" dirty="0">
                          <a:solidFill>
                            <a:srgbClr val="000000"/>
                          </a:solidFill>
                          <a:effectLst/>
                          <a:latin typeface="Century Gothic" panose="020B0502020202020204" pitchFamily="34" charset="0"/>
                          <a:ea typeface="Calibri" panose="020F0502020204030204" pitchFamily="34" charset="0"/>
                        </a:rPr>
                        <a:t> Makes some evaluative comment(s) on effect(s) on the reader </a:t>
                      </a:r>
                      <a:endParaRPr lang="en-GB" sz="1400" dirty="0">
                        <a:solidFill>
                          <a:srgbClr val="000000"/>
                        </a:solidFill>
                        <a:effectLst/>
                        <a:latin typeface="Arial" panose="020B0604020202020204" pitchFamily="34" charset="0"/>
                        <a:ea typeface="Calibri" panose="020F0502020204030204" pitchFamily="34" charset="0"/>
                      </a:endParaRPr>
                    </a:p>
                    <a:p>
                      <a:pPr>
                        <a:spcAft>
                          <a:spcPts val="0"/>
                        </a:spcAft>
                      </a:pPr>
                      <a:r>
                        <a:rPr lang="en-GB" sz="1400" dirty="0">
                          <a:solidFill>
                            <a:srgbClr val="000000"/>
                          </a:solidFill>
                          <a:effectLst/>
                          <a:latin typeface="Century Gothic" panose="020B0502020202020204" pitchFamily="34" charset="0"/>
                          <a:ea typeface="Calibri" panose="020F0502020204030204" pitchFamily="34" charset="0"/>
                        </a:rPr>
                        <a:t> Shows some understanding of writer’s methods </a:t>
                      </a:r>
                      <a:endParaRPr lang="en-GB" sz="1400" dirty="0">
                        <a:solidFill>
                          <a:srgbClr val="000000"/>
                        </a:solidFill>
                        <a:effectLst/>
                        <a:latin typeface="Arial" panose="020B0604020202020204" pitchFamily="34" charset="0"/>
                        <a:ea typeface="Calibri" panose="020F0502020204030204" pitchFamily="34" charset="0"/>
                      </a:endParaRPr>
                    </a:p>
                    <a:p>
                      <a:pPr>
                        <a:spcAft>
                          <a:spcPts val="0"/>
                        </a:spcAft>
                      </a:pPr>
                      <a:r>
                        <a:rPr lang="en-GB" sz="1400" dirty="0">
                          <a:solidFill>
                            <a:srgbClr val="000000"/>
                          </a:solidFill>
                          <a:effectLst/>
                          <a:latin typeface="Century Gothic" panose="020B0502020202020204" pitchFamily="34" charset="0"/>
                          <a:ea typeface="Calibri" panose="020F0502020204030204" pitchFamily="34" charset="0"/>
                        </a:rPr>
                        <a:t> Selects some appropriate textual reference(s) </a:t>
                      </a:r>
                      <a:endParaRPr lang="en-GB" sz="1400" dirty="0">
                        <a:solidFill>
                          <a:srgbClr val="000000"/>
                        </a:solidFill>
                        <a:effectLst/>
                        <a:latin typeface="Arial" panose="020B0604020202020204" pitchFamily="34" charset="0"/>
                        <a:ea typeface="Calibri" panose="020F0502020204030204" pitchFamily="34" charset="0"/>
                      </a:endParaRPr>
                    </a:p>
                    <a:p>
                      <a:pPr>
                        <a:spcAft>
                          <a:spcPts val="0"/>
                        </a:spcAft>
                      </a:pPr>
                      <a:r>
                        <a:rPr lang="en-GB" sz="1400" dirty="0">
                          <a:solidFill>
                            <a:srgbClr val="000000"/>
                          </a:solidFill>
                          <a:effectLst/>
                          <a:latin typeface="Century Gothic" panose="020B0502020202020204" pitchFamily="34" charset="0"/>
                          <a:ea typeface="Calibri" panose="020F0502020204030204" pitchFamily="34" charset="0"/>
                        </a:rPr>
                        <a:t> Makes some response to the focus of the statement </a:t>
                      </a:r>
                      <a:endParaRPr lang="en-GB" sz="1400" dirty="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26854745"/>
                  </a:ext>
                </a:extLst>
              </a:tr>
            </a:tbl>
          </a:graphicData>
        </a:graphic>
      </p:graphicFrame>
    </p:spTree>
    <p:extLst>
      <p:ext uri="{BB962C8B-B14F-4D97-AF65-F5344CB8AC3E}">
        <p14:creationId xmlns:p14="http://schemas.microsoft.com/office/powerpoint/2010/main" val="42873715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Self Assessment</a:t>
            </a:r>
            <a:endParaRPr lang="en-GB" dirty="0"/>
          </a:p>
        </p:txBody>
      </p:sp>
      <p:sp>
        <p:nvSpPr>
          <p:cNvPr id="3" name="Content Placeholder 2"/>
          <p:cNvSpPr>
            <a:spLocks noGrp="1"/>
          </p:cNvSpPr>
          <p:nvPr>
            <p:ph idx="1"/>
          </p:nvPr>
        </p:nvSpPr>
        <p:spPr>
          <a:xfrm>
            <a:off x="387824" y="5090614"/>
            <a:ext cx="11191164" cy="1665028"/>
          </a:xfr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a:noAutofit/>
          </a:bodyPr>
          <a:lstStyle/>
          <a:p>
            <a:pPr marL="0" indent="0" algn="ctr">
              <a:buNone/>
            </a:pPr>
            <a:r>
              <a:rPr lang="en-GB" sz="2300" dirty="0" smtClean="0">
                <a:solidFill>
                  <a:schemeClr val="tx1"/>
                </a:solidFill>
              </a:rPr>
              <a:t>Read back over your answer. Give yourselves a mark out of 20 and an EBI. Then give yourselves a confidence rating. </a:t>
            </a:r>
          </a:p>
          <a:p>
            <a:pPr marL="0" indent="0" algn="ctr">
              <a:buNone/>
            </a:pPr>
            <a:r>
              <a:rPr lang="en-GB" sz="2300" b="1" dirty="0" smtClean="0">
                <a:solidFill>
                  <a:schemeClr val="tx1"/>
                </a:solidFill>
              </a:rPr>
              <a:t>1</a:t>
            </a:r>
            <a:r>
              <a:rPr lang="en-GB" sz="2300" dirty="0" smtClean="0">
                <a:solidFill>
                  <a:schemeClr val="tx1"/>
                </a:solidFill>
              </a:rPr>
              <a:t> = You have no clue what is going on </a:t>
            </a:r>
            <a:r>
              <a:rPr lang="en-GB" sz="2300" dirty="0" smtClean="0">
                <a:solidFill>
                  <a:schemeClr val="tx1"/>
                </a:solidFill>
                <a:sym typeface="Wingdings" panose="05000000000000000000" pitchFamily="2" charset="2"/>
              </a:rPr>
              <a:t>.</a:t>
            </a:r>
          </a:p>
          <a:p>
            <a:pPr marL="0" indent="0" algn="ctr">
              <a:buNone/>
            </a:pPr>
            <a:r>
              <a:rPr lang="en-GB" sz="2300" b="1" dirty="0" smtClean="0">
                <a:solidFill>
                  <a:schemeClr val="tx1"/>
                </a:solidFill>
                <a:sym typeface="Wingdings" panose="05000000000000000000" pitchFamily="2" charset="2"/>
              </a:rPr>
              <a:t>10 </a:t>
            </a:r>
            <a:r>
              <a:rPr lang="en-GB" sz="2300" dirty="0" smtClean="0">
                <a:solidFill>
                  <a:schemeClr val="tx1"/>
                </a:solidFill>
                <a:sym typeface="Wingdings" panose="05000000000000000000" pitchFamily="2" charset="2"/>
              </a:rPr>
              <a:t>= You got this! </a:t>
            </a:r>
            <a:endParaRPr lang="en-GB" sz="2300" dirty="0">
              <a:solidFill>
                <a:schemeClr val="tx1"/>
              </a:solidFill>
            </a:endParaRPr>
          </a:p>
        </p:txBody>
      </p:sp>
      <p:sp>
        <p:nvSpPr>
          <p:cNvPr id="6" name="Rectangle 5"/>
          <p:cNvSpPr/>
          <p:nvPr/>
        </p:nvSpPr>
        <p:spPr>
          <a:xfrm>
            <a:off x="3597977" y="1040483"/>
            <a:ext cx="4770858" cy="923330"/>
          </a:xfrm>
          <a:prstGeom prst="rect">
            <a:avLst/>
          </a:prstGeom>
          <a:noFill/>
        </p:spPr>
        <p:txBody>
          <a:bodyPr wrap="none" lIns="91440" tIns="45720" rIns="91440" bIns="45720">
            <a:spAutoFit/>
          </a:bodyPr>
          <a:lstStyle/>
          <a:p>
            <a:pPr algn="ctr"/>
            <a:r>
              <a:rPr lang="en-US" sz="5400" b="1" cap="none" spc="0" dirty="0" smtClean="0">
                <a:ln w="22225">
                  <a:solidFill>
                    <a:sysClr val="windowText" lastClr="000000"/>
                  </a:solidFill>
                  <a:prstDash val="solid"/>
                </a:ln>
                <a:solidFill>
                  <a:schemeClr val="accent5"/>
                </a:solidFill>
                <a:effectLst/>
              </a:rPr>
              <a:t>Question Four</a:t>
            </a:r>
            <a:endParaRPr lang="en-US" sz="5400" b="1" cap="none" spc="0" dirty="0">
              <a:ln w="22225">
                <a:solidFill>
                  <a:sysClr val="windowText" lastClr="000000"/>
                </a:solidFill>
                <a:prstDash val="solid"/>
              </a:ln>
              <a:solidFill>
                <a:schemeClr val="accent5"/>
              </a:solidFill>
              <a:effectLst/>
            </a:endParaRPr>
          </a:p>
        </p:txBody>
      </p:sp>
      <p:graphicFrame>
        <p:nvGraphicFramePr>
          <p:cNvPr id="8" name="Table 7"/>
          <p:cNvGraphicFramePr>
            <a:graphicFrameLocks noGrp="1"/>
          </p:cNvGraphicFramePr>
          <p:nvPr>
            <p:extLst>
              <p:ext uri="{D42A27DB-BD31-4B8C-83A1-F6EECF244321}">
                <p14:modId xmlns:p14="http://schemas.microsoft.com/office/powerpoint/2010/main" val="1598859586"/>
              </p:ext>
            </p:extLst>
          </p:nvPr>
        </p:nvGraphicFramePr>
        <p:xfrm>
          <a:off x="2771688" y="1897143"/>
          <a:ext cx="6423435" cy="3016886"/>
        </p:xfrm>
        <a:graphic>
          <a:graphicData uri="http://schemas.openxmlformats.org/drawingml/2006/table">
            <a:tbl>
              <a:tblPr firstRow="1" firstCol="1" bandRow="1"/>
              <a:tblGrid>
                <a:gridCol w="722490">
                  <a:extLst>
                    <a:ext uri="{9D8B030D-6E8A-4147-A177-3AD203B41FA5}">
                      <a16:colId xmlns:a16="http://schemas.microsoft.com/office/drawing/2014/main" val="4269076485"/>
                    </a:ext>
                  </a:extLst>
                </a:gridCol>
                <a:gridCol w="5700945">
                  <a:extLst>
                    <a:ext uri="{9D8B030D-6E8A-4147-A177-3AD203B41FA5}">
                      <a16:colId xmlns:a16="http://schemas.microsoft.com/office/drawing/2014/main" val="2645317549"/>
                    </a:ext>
                  </a:extLst>
                </a:gridCol>
              </a:tblGrid>
              <a:tr h="0">
                <a:tc gridSpan="2">
                  <a:txBody>
                    <a:bodyPr/>
                    <a:lstStyle/>
                    <a:p>
                      <a:pPr algn="l">
                        <a:lnSpc>
                          <a:spcPct val="107000"/>
                        </a:lnSpc>
                        <a:spcAft>
                          <a:spcPts val="0"/>
                        </a:spcAft>
                      </a:pPr>
                      <a:r>
                        <a:rPr lang="en-GB" sz="1400" b="1" dirty="0" smtClean="0">
                          <a:effectLst/>
                          <a:latin typeface="Calibri" panose="020F0502020204030204" pitchFamily="34" charset="0"/>
                          <a:ea typeface="Calibri" panose="020F0502020204030204" pitchFamily="34" charset="0"/>
                          <a:cs typeface="Times New Roman" panose="02020603050405020304" pitchFamily="18" charset="0"/>
                        </a:rPr>
                        <a:t>Question Four</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hMerge="1">
                  <a:txBody>
                    <a:bodyPr/>
                    <a:lstStyle/>
                    <a:p>
                      <a:pPr>
                        <a:lnSpc>
                          <a:spcPct val="107000"/>
                        </a:lnSpc>
                        <a:spcAft>
                          <a:spcPts val="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7930687"/>
                  </a:ext>
                </a:extLst>
              </a:tr>
              <a:tr h="0">
                <a:tc>
                  <a:txBody>
                    <a:bodyPr/>
                    <a:lstStyle/>
                    <a:p>
                      <a:pPr algn="ctr">
                        <a:lnSpc>
                          <a:spcPct val="107000"/>
                        </a:lnSpc>
                        <a:spcAft>
                          <a:spcPts val="0"/>
                        </a:spcAft>
                      </a:pPr>
                      <a:r>
                        <a:rPr lang="en-GB" sz="1400" b="1" dirty="0">
                          <a:effectLst/>
                          <a:latin typeface="Century Gothic" panose="020B0502020202020204" pitchFamily="34" charset="0"/>
                          <a:ea typeface="Calibri" panose="020F0502020204030204" pitchFamily="34" charset="0"/>
                          <a:cs typeface="Times New Roman" panose="02020603050405020304" pitchFamily="18" charset="0"/>
                        </a:rPr>
                        <a:t>Level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ct val="107000"/>
                        </a:lnSpc>
                        <a:spcAft>
                          <a:spcPts val="0"/>
                        </a:spcAft>
                      </a:pPr>
                      <a:r>
                        <a:rPr lang="en-GB" sz="1400" b="1">
                          <a:effectLst/>
                          <a:latin typeface="Century Gothic" panose="020B0502020202020204" pitchFamily="34" charset="0"/>
                          <a:ea typeface="Calibri" panose="020F0502020204030204" pitchFamily="34" charset="0"/>
                          <a:cs typeface="Times New Roman" panose="02020603050405020304" pitchFamily="18" charset="0"/>
                        </a:rPr>
                        <a:t>Skills Descriptors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59184672"/>
                  </a:ext>
                </a:extLst>
              </a:tr>
              <a:tr h="0">
                <a:tc>
                  <a:txBody>
                    <a:bodyPr/>
                    <a:lstStyle/>
                    <a:p>
                      <a:pPr algn="ctr">
                        <a:lnSpc>
                          <a:spcPct val="107000"/>
                        </a:lnSpc>
                        <a:spcAft>
                          <a:spcPts val="0"/>
                        </a:spcAft>
                      </a:pPr>
                      <a:r>
                        <a:rPr lang="en-GB" sz="1400" b="1" dirty="0">
                          <a:effectLst/>
                          <a:latin typeface="Century Gothic" panose="020B0502020202020204" pitchFamily="34" charset="0"/>
                          <a:ea typeface="Calibri" panose="020F0502020204030204" pitchFamily="34" charset="0"/>
                          <a:cs typeface="Times New Roman" panose="02020603050405020304" pitchFamily="18" charset="0"/>
                        </a:rPr>
                        <a:t>4</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400" b="1" dirty="0">
                          <a:effectLst/>
                          <a:latin typeface="Century Gothic" panose="020B0502020202020204" pitchFamily="34" charset="0"/>
                          <a:ea typeface="Calibri" panose="020F0502020204030204" pitchFamily="34" charset="0"/>
                          <a:cs typeface="Times New Roman" panose="02020603050405020304" pitchFamily="18" charset="0"/>
                        </a:rPr>
                        <a:t>16-20 marks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spcAft>
                          <a:spcPts val="0"/>
                        </a:spcAft>
                      </a:pPr>
                      <a:r>
                        <a:rPr lang="en-GB" sz="1400">
                          <a:solidFill>
                            <a:srgbClr val="000000"/>
                          </a:solidFill>
                          <a:effectLst/>
                          <a:latin typeface="Century Gothic" panose="020B0502020202020204" pitchFamily="34" charset="0"/>
                          <a:ea typeface="Calibri" panose="020F0502020204030204" pitchFamily="34" charset="0"/>
                        </a:rPr>
                        <a:t>Shows perceptive and detailed evaluation: </a:t>
                      </a:r>
                      <a:endParaRPr lang="en-GB" sz="1600">
                        <a:solidFill>
                          <a:srgbClr val="000000"/>
                        </a:solidFill>
                        <a:effectLst/>
                        <a:latin typeface="Arial" panose="020B0604020202020204" pitchFamily="34" charset="0"/>
                        <a:ea typeface="Calibri" panose="020F0502020204030204" pitchFamily="34" charset="0"/>
                      </a:endParaRPr>
                    </a:p>
                    <a:p>
                      <a:pPr>
                        <a:spcAft>
                          <a:spcPts val="0"/>
                        </a:spcAft>
                      </a:pPr>
                      <a:r>
                        <a:rPr lang="en-GB" sz="1400">
                          <a:solidFill>
                            <a:srgbClr val="000000"/>
                          </a:solidFill>
                          <a:effectLst/>
                          <a:latin typeface="Century Gothic" panose="020B0502020202020204" pitchFamily="34" charset="0"/>
                          <a:ea typeface="Calibri" panose="020F0502020204030204" pitchFamily="34" charset="0"/>
                        </a:rPr>
                        <a:t> Evaluates critically and in detail the effect(s) on the reader </a:t>
                      </a:r>
                      <a:endParaRPr lang="en-GB" sz="1600">
                        <a:solidFill>
                          <a:srgbClr val="000000"/>
                        </a:solidFill>
                        <a:effectLst/>
                        <a:latin typeface="Arial" panose="020B0604020202020204" pitchFamily="34" charset="0"/>
                        <a:ea typeface="Calibri" panose="020F0502020204030204" pitchFamily="34" charset="0"/>
                      </a:endParaRPr>
                    </a:p>
                    <a:p>
                      <a:pPr>
                        <a:spcAft>
                          <a:spcPts val="0"/>
                        </a:spcAft>
                      </a:pPr>
                      <a:r>
                        <a:rPr lang="en-GB" sz="1400">
                          <a:solidFill>
                            <a:srgbClr val="000000"/>
                          </a:solidFill>
                          <a:effectLst/>
                          <a:latin typeface="Century Gothic" panose="020B0502020202020204" pitchFamily="34" charset="0"/>
                          <a:ea typeface="Calibri" panose="020F0502020204030204" pitchFamily="34" charset="0"/>
                        </a:rPr>
                        <a:t> Shows perceptive understanding of writer’s methods </a:t>
                      </a:r>
                      <a:endParaRPr lang="en-GB" sz="1600">
                        <a:solidFill>
                          <a:srgbClr val="000000"/>
                        </a:solidFill>
                        <a:effectLst/>
                        <a:latin typeface="Arial" panose="020B0604020202020204" pitchFamily="34" charset="0"/>
                        <a:ea typeface="Calibri" panose="020F0502020204030204" pitchFamily="34" charset="0"/>
                      </a:endParaRPr>
                    </a:p>
                    <a:p>
                      <a:pPr>
                        <a:spcAft>
                          <a:spcPts val="0"/>
                        </a:spcAft>
                      </a:pPr>
                      <a:r>
                        <a:rPr lang="en-GB" sz="1400">
                          <a:solidFill>
                            <a:srgbClr val="000000"/>
                          </a:solidFill>
                          <a:effectLst/>
                          <a:latin typeface="Century Gothic" panose="020B0502020202020204" pitchFamily="34" charset="0"/>
                          <a:ea typeface="Calibri" panose="020F0502020204030204" pitchFamily="34" charset="0"/>
                        </a:rPr>
                        <a:t> Selects a judicious range of textual detail </a:t>
                      </a:r>
                      <a:endParaRPr lang="en-GB" sz="1600">
                        <a:solidFill>
                          <a:srgbClr val="000000"/>
                        </a:solidFill>
                        <a:effectLst/>
                        <a:latin typeface="Arial" panose="020B0604020202020204" pitchFamily="34" charset="0"/>
                        <a:ea typeface="Calibri" panose="020F0502020204030204" pitchFamily="34" charset="0"/>
                      </a:endParaRPr>
                    </a:p>
                    <a:p>
                      <a:pPr>
                        <a:spcAft>
                          <a:spcPts val="0"/>
                        </a:spcAft>
                      </a:pPr>
                      <a:r>
                        <a:rPr lang="en-GB" sz="1400">
                          <a:solidFill>
                            <a:srgbClr val="000000"/>
                          </a:solidFill>
                          <a:effectLst/>
                          <a:latin typeface="Century Gothic" panose="020B0502020202020204" pitchFamily="34" charset="0"/>
                          <a:ea typeface="Calibri" panose="020F0502020204030204" pitchFamily="34" charset="0"/>
                        </a:rPr>
                        <a:t> Develops a convincing and critical response to the focus of the statement </a:t>
                      </a:r>
                      <a:endParaRPr lang="en-GB" sz="160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06289652"/>
                  </a:ext>
                </a:extLst>
              </a:tr>
              <a:tr h="0">
                <a:tc>
                  <a:txBody>
                    <a:bodyPr/>
                    <a:lstStyle/>
                    <a:p>
                      <a:pPr algn="ctr">
                        <a:lnSpc>
                          <a:spcPct val="107000"/>
                        </a:lnSpc>
                        <a:spcAft>
                          <a:spcPts val="0"/>
                        </a:spcAft>
                      </a:pPr>
                      <a:r>
                        <a:rPr lang="en-GB" sz="1400" b="1">
                          <a:effectLst/>
                          <a:latin typeface="Century Gothic" panose="020B0502020202020204" pitchFamily="34" charset="0"/>
                          <a:ea typeface="Calibri" panose="020F0502020204030204" pitchFamily="34" charset="0"/>
                          <a:cs typeface="Times New Roman" panose="02020603050405020304" pitchFamily="18" charset="0"/>
                        </a:rPr>
                        <a:t>3</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400" b="1">
                          <a:effectLst/>
                          <a:latin typeface="Century Gothic" panose="020B0502020202020204" pitchFamily="34" charset="0"/>
                          <a:ea typeface="Calibri" panose="020F0502020204030204" pitchFamily="34" charset="0"/>
                          <a:cs typeface="Times New Roman" panose="02020603050405020304" pitchFamily="18" charset="0"/>
                        </a:rPr>
                        <a:t>11-15 marks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spcAft>
                          <a:spcPts val="0"/>
                        </a:spcAft>
                      </a:pPr>
                      <a:r>
                        <a:rPr lang="en-GB"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Shows clear and relevant evaluation: </a:t>
                      </a:r>
                      <a:endParaRPr lang="en-GB" sz="1600" dirty="0">
                        <a:solidFill>
                          <a:srgbClr val="000000"/>
                        </a:solidFill>
                        <a:effectLst/>
                        <a:latin typeface="Arial" panose="020B0604020202020204" pitchFamily="34" charset="0"/>
                        <a:ea typeface="Calibri" panose="020F0502020204030204" pitchFamily="34" charset="0"/>
                      </a:endParaRPr>
                    </a:p>
                    <a:p>
                      <a:pPr>
                        <a:spcAft>
                          <a:spcPts val="0"/>
                        </a:spcAft>
                      </a:pPr>
                      <a:r>
                        <a:rPr lang="en-GB"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en-GB" sz="1400" dirty="0">
                          <a:solidFill>
                            <a:srgbClr val="000000"/>
                          </a:solidFill>
                          <a:effectLst/>
                          <a:latin typeface="Century Gothic" panose="020B0502020202020204" pitchFamily="34" charset="0"/>
                          <a:ea typeface="Calibri" panose="020F0502020204030204" pitchFamily="34" charset="0"/>
                        </a:rPr>
                        <a:t>Evaluates clearly the effect(s) on the reader </a:t>
                      </a:r>
                      <a:endParaRPr lang="en-GB" sz="1600" dirty="0">
                        <a:solidFill>
                          <a:srgbClr val="000000"/>
                        </a:solidFill>
                        <a:effectLst/>
                        <a:latin typeface="Arial" panose="020B0604020202020204" pitchFamily="34" charset="0"/>
                        <a:ea typeface="Calibri" panose="020F0502020204030204" pitchFamily="34" charset="0"/>
                      </a:endParaRPr>
                    </a:p>
                    <a:p>
                      <a:pPr>
                        <a:spcAft>
                          <a:spcPts val="0"/>
                        </a:spcAft>
                      </a:pPr>
                      <a:r>
                        <a:rPr lang="en-GB" sz="1400" dirty="0">
                          <a:solidFill>
                            <a:srgbClr val="000000"/>
                          </a:solidFill>
                          <a:effectLst/>
                          <a:latin typeface="Century Gothic" panose="020B0502020202020204" pitchFamily="34" charset="0"/>
                          <a:ea typeface="Calibri" panose="020F0502020204030204" pitchFamily="34" charset="0"/>
                        </a:rPr>
                        <a:t> Shows clear understanding of writer’s methods </a:t>
                      </a:r>
                      <a:endParaRPr lang="en-GB" sz="1600" dirty="0">
                        <a:solidFill>
                          <a:srgbClr val="000000"/>
                        </a:solidFill>
                        <a:effectLst/>
                        <a:latin typeface="Arial" panose="020B0604020202020204" pitchFamily="34" charset="0"/>
                        <a:ea typeface="Calibri" panose="020F0502020204030204" pitchFamily="34" charset="0"/>
                      </a:endParaRPr>
                    </a:p>
                    <a:p>
                      <a:pPr>
                        <a:spcAft>
                          <a:spcPts val="0"/>
                        </a:spcAft>
                      </a:pPr>
                      <a:r>
                        <a:rPr lang="en-GB" sz="1400" dirty="0">
                          <a:solidFill>
                            <a:srgbClr val="000000"/>
                          </a:solidFill>
                          <a:effectLst/>
                          <a:latin typeface="Century Gothic" panose="020B0502020202020204" pitchFamily="34" charset="0"/>
                          <a:ea typeface="Calibri" panose="020F0502020204030204" pitchFamily="34" charset="0"/>
                        </a:rPr>
                        <a:t> Selects a range of relevant textual references </a:t>
                      </a:r>
                      <a:endParaRPr lang="en-GB" sz="1600" dirty="0">
                        <a:solidFill>
                          <a:srgbClr val="000000"/>
                        </a:solidFill>
                        <a:effectLst/>
                        <a:latin typeface="Arial" panose="020B0604020202020204" pitchFamily="34" charset="0"/>
                        <a:ea typeface="Calibri" panose="020F0502020204030204" pitchFamily="34" charset="0"/>
                      </a:endParaRPr>
                    </a:p>
                    <a:p>
                      <a:pPr>
                        <a:spcAft>
                          <a:spcPts val="0"/>
                        </a:spcAft>
                      </a:pPr>
                      <a:r>
                        <a:rPr lang="en-GB" sz="1400" dirty="0">
                          <a:solidFill>
                            <a:srgbClr val="000000"/>
                          </a:solidFill>
                          <a:effectLst/>
                          <a:latin typeface="Century Gothic" panose="020B0502020202020204" pitchFamily="34" charset="0"/>
                          <a:ea typeface="Calibri" panose="020F0502020204030204" pitchFamily="34" charset="0"/>
                        </a:rPr>
                        <a:t> Makes a clear and relevant response to the focus of the statement </a:t>
                      </a:r>
                      <a:endParaRPr lang="en-GB" sz="1600" dirty="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562324139"/>
                  </a:ext>
                </a:extLst>
              </a:tr>
            </a:tbl>
          </a:graphicData>
        </a:graphic>
      </p:graphicFrame>
    </p:spTree>
    <p:extLst>
      <p:ext uri="{BB962C8B-B14F-4D97-AF65-F5344CB8AC3E}">
        <p14:creationId xmlns:p14="http://schemas.microsoft.com/office/powerpoint/2010/main" val="33419244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Plenary</a:t>
            </a:r>
            <a:endParaRPr lang="en-GB" dirty="0"/>
          </a:p>
        </p:txBody>
      </p:sp>
      <p:sp>
        <p:nvSpPr>
          <p:cNvPr id="3" name="Content Placeholder 2"/>
          <p:cNvSpPr>
            <a:spLocks noGrp="1"/>
          </p:cNvSpPr>
          <p:nvPr>
            <p:ph idx="1"/>
          </p:nvPr>
        </p:nvSpPr>
        <p:spPr>
          <a:xfrm>
            <a:off x="838200" y="1325563"/>
            <a:ext cx="6408761" cy="4851400"/>
          </a:xfrm>
          <a:ln w="57150">
            <a:solidFill>
              <a:srgbClr val="FF0000"/>
            </a:solidFill>
          </a:ln>
        </p:spPr>
        <p:txBody>
          <a:bodyPr>
            <a:normAutofit/>
          </a:bodyPr>
          <a:lstStyle/>
          <a:p>
            <a:pPr marL="0" indent="0">
              <a:buNone/>
            </a:pPr>
            <a:r>
              <a:rPr lang="en-GB" b="1" u="sng" dirty="0" smtClean="0"/>
              <a:t>In red pen:</a:t>
            </a:r>
          </a:p>
          <a:p>
            <a:pPr>
              <a:buFont typeface="Wingdings" panose="05000000000000000000" pitchFamily="2" charset="2"/>
              <a:buChar char="Ø"/>
            </a:pPr>
            <a:r>
              <a:rPr lang="en-GB" dirty="0"/>
              <a:t> </a:t>
            </a:r>
            <a:r>
              <a:rPr lang="en-GB" dirty="0" smtClean="0"/>
              <a:t>What do you need help on the most?</a:t>
            </a:r>
          </a:p>
          <a:p>
            <a:pPr>
              <a:buFont typeface="Wingdings" panose="05000000000000000000" pitchFamily="2" charset="2"/>
              <a:buChar char="Ø"/>
            </a:pPr>
            <a:r>
              <a:rPr lang="en-GB" dirty="0"/>
              <a:t> </a:t>
            </a:r>
            <a:r>
              <a:rPr lang="en-GB" dirty="0" smtClean="0"/>
              <a:t>What else can I do to help you before the exam?</a:t>
            </a:r>
          </a:p>
          <a:p>
            <a:pPr>
              <a:buFont typeface="Wingdings" panose="05000000000000000000" pitchFamily="2" charset="2"/>
              <a:buChar char="Ø"/>
            </a:pPr>
            <a:r>
              <a:rPr lang="en-GB" dirty="0"/>
              <a:t> </a:t>
            </a:r>
            <a:r>
              <a:rPr lang="en-GB" dirty="0" smtClean="0"/>
              <a:t>What do you need to do to help yourself before the exam?</a:t>
            </a:r>
          </a:p>
          <a:p>
            <a:pPr>
              <a:buFont typeface="Wingdings" panose="05000000000000000000" pitchFamily="2" charset="2"/>
              <a:buChar char="Ø"/>
            </a:pPr>
            <a:r>
              <a:rPr lang="en-GB" dirty="0"/>
              <a:t> </a:t>
            </a:r>
            <a:r>
              <a:rPr lang="en-GB" dirty="0" smtClean="0"/>
              <a:t>What grade do you believe you will achieve and why is this similar/different to your target grade?</a:t>
            </a:r>
            <a:endParaRPr lang="en-GB" dirty="0"/>
          </a:p>
        </p:txBody>
      </p:sp>
      <p:pic>
        <p:nvPicPr>
          <p:cNvPr id="2050" name="Picture 2" descr="Image result for red p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5161" y="1528549"/>
            <a:ext cx="3376712" cy="3908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76126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6020" y="1663498"/>
            <a:ext cx="4867836" cy="2554545"/>
          </a:xfrm>
          <a:prstGeom prst="rect">
            <a:avLst/>
          </a:prstGeom>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GB" sz="3200" dirty="0" smtClean="0">
                <a:solidFill>
                  <a:schemeClr val="tx1"/>
                </a:solidFill>
              </a:rPr>
              <a:t>Write a definition or write an example for the following techniques, as I read them out.</a:t>
            </a:r>
            <a:endParaRPr lang="en-GB" sz="3200" dirty="0">
              <a:solidFill>
                <a:schemeClr val="tx1"/>
              </a:solidFill>
            </a:endParaRPr>
          </a:p>
        </p:txBody>
      </p:sp>
      <p:sp>
        <p:nvSpPr>
          <p:cNvPr id="19" name="TextBox 18"/>
          <p:cNvSpPr txBox="1"/>
          <p:nvPr/>
        </p:nvSpPr>
        <p:spPr>
          <a:xfrm>
            <a:off x="6246388" y="583378"/>
            <a:ext cx="5616624" cy="461665"/>
          </a:xfrm>
          <a:prstGeom prst="rect">
            <a:avLst/>
          </a:prstGeom>
          <a:solidFill>
            <a:schemeClr val="accent1"/>
          </a:solidFill>
          <a:ln w="28575">
            <a:solidFill>
              <a:schemeClr val="tx1"/>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GB" sz="2400" b="1" dirty="0" smtClean="0">
                <a:solidFill>
                  <a:schemeClr val="tx1"/>
                </a:solidFill>
              </a:rPr>
              <a:t>Personification</a:t>
            </a:r>
            <a:endParaRPr lang="en-GB" sz="2400" b="1" dirty="0">
              <a:solidFill>
                <a:schemeClr val="tx1"/>
              </a:solidFill>
            </a:endParaRPr>
          </a:p>
        </p:txBody>
      </p:sp>
      <p:sp>
        <p:nvSpPr>
          <p:cNvPr id="20" name="TextBox 19"/>
          <p:cNvSpPr txBox="1"/>
          <p:nvPr/>
        </p:nvSpPr>
        <p:spPr>
          <a:xfrm>
            <a:off x="6246388" y="1201833"/>
            <a:ext cx="5616624" cy="461665"/>
          </a:xfrm>
          <a:prstGeom prst="rect">
            <a:avLst/>
          </a:prstGeom>
          <a:solidFill>
            <a:schemeClr val="accent2"/>
          </a:solidFill>
          <a:ln w="28575">
            <a:solidFill>
              <a:schemeClr val="tx1"/>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sz="2400" b="1" dirty="0" smtClean="0">
                <a:solidFill>
                  <a:schemeClr val="tx1"/>
                </a:solidFill>
              </a:rPr>
              <a:t>Anaphora</a:t>
            </a:r>
            <a:endParaRPr lang="en-GB" sz="2400" b="1" dirty="0">
              <a:solidFill>
                <a:schemeClr val="tx1"/>
              </a:solidFill>
            </a:endParaRPr>
          </a:p>
        </p:txBody>
      </p:sp>
      <p:sp>
        <p:nvSpPr>
          <p:cNvPr id="21" name="TextBox 20"/>
          <p:cNvSpPr txBox="1"/>
          <p:nvPr/>
        </p:nvSpPr>
        <p:spPr>
          <a:xfrm>
            <a:off x="6246388" y="2311570"/>
            <a:ext cx="5616624" cy="461665"/>
          </a:xfrm>
          <a:prstGeom prst="rect">
            <a:avLst/>
          </a:prstGeom>
          <a:solidFill>
            <a:schemeClr val="accent4"/>
          </a:solidFill>
          <a:ln w="28575">
            <a:solidFill>
              <a:schemeClr val="tx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GB" sz="2400" b="1" dirty="0" smtClean="0">
                <a:solidFill>
                  <a:schemeClr val="tx1"/>
                </a:solidFill>
              </a:rPr>
              <a:t>Oxymoron</a:t>
            </a:r>
            <a:endParaRPr lang="en-GB" sz="2400" b="1" dirty="0">
              <a:solidFill>
                <a:schemeClr val="tx1"/>
              </a:solidFill>
            </a:endParaRPr>
          </a:p>
        </p:txBody>
      </p:sp>
      <p:sp>
        <p:nvSpPr>
          <p:cNvPr id="22" name="TextBox 21"/>
          <p:cNvSpPr txBox="1"/>
          <p:nvPr/>
        </p:nvSpPr>
        <p:spPr>
          <a:xfrm>
            <a:off x="6246388" y="1735506"/>
            <a:ext cx="5616624" cy="461665"/>
          </a:xfrm>
          <a:prstGeom prst="rect">
            <a:avLst/>
          </a:prstGeom>
          <a:solidFill>
            <a:schemeClr val="accent3"/>
          </a:solidFill>
          <a:ln w="28575">
            <a:solidFill>
              <a:schemeClr val="tx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sz="2400" b="1" dirty="0" smtClean="0">
                <a:solidFill>
                  <a:schemeClr val="tx1"/>
                </a:solidFill>
              </a:rPr>
              <a:t>Modal Verb</a:t>
            </a:r>
            <a:endParaRPr lang="en-GB" sz="2400" b="1" dirty="0">
              <a:solidFill>
                <a:schemeClr val="tx1"/>
              </a:solidFill>
            </a:endParaRPr>
          </a:p>
        </p:txBody>
      </p:sp>
      <p:sp>
        <p:nvSpPr>
          <p:cNvPr id="23" name="TextBox 22"/>
          <p:cNvSpPr txBox="1"/>
          <p:nvPr/>
        </p:nvSpPr>
        <p:spPr>
          <a:xfrm>
            <a:off x="6246388" y="2959642"/>
            <a:ext cx="5616624" cy="461665"/>
          </a:xfrm>
          <a:prstGeom prst="rect">
            <a:avLst/>
          </a:prstGeom>
          <a:solidFill>
            <a:schemeClr val="accent6"/>
          </a:solidFill>
          <a:ln w="28575">
            <a:solidFill>
              <a:schemeClr val="tx1"/>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GB" sz="2400" b="1" dirty="0" smtClean="0">
                <a:solidFill>
                  <a:schemeClr val="tx1"/>
                </a:solidFill>
              </a:rPr>
              <a:t>Hyperbole</a:t>
            </a:r>
            <a:endParaRPr lang="en-GB" sz="2400" b="1" dirty="0">
              <a:solidFill>
                <a:schemeClr val="tx1"/>
              </a:solidFill>
            </a:endParaRPr>
          </a:p>
        </p:txBody>
      </p:sp>
      <p:sp>
        <p:nvSpPr>
          <p:cNvPr id="24" name="TextBox 23"/>
          <p:cNvSpPr txBox="1"/>
          <p:nvPr/>
        </p:nvSpPr>
        <p:spPr>
          <a:xfrm>
            <a:off x="6246388" y="3607714"/>
            <a:ext cx="5616624" cy="461665"/>
          </a:xfrm>
          <a:prstGeom prst="rect">
            <a:avLst/>
          </a:prstGeom>
          <a:solidFill>
            <a:schemeClr val="accent1"/>
          </a:solidFill>
          <a:ln w="28575">
            <a:solidFill>
              <a:schemeClr val="tx1"/>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GB" sz="2400" b="1" dirty="0" smtClean="0">
                <a:solidFill>
                  <a:schemeClr val="tx1"/>
                </a:solidFill>
              </a:rPr>
              <a:t>Semantic Field</a:t>
            </a:r>
            <a:endParaRPr lang="en-GB" sz="2400" b="1" dirty="0">
              <a:solidFill>
                <a:schemeClr val="tx1"/>
              </a:solidFill>
            </a:endParaRPr>
          </a:p>
        </p:txBody>
      </p:sp>
      <p:sp>
        <p:nvSpPr>
          <p:cNvPr id="25" name="TextBox 24"/>
          <p:cNvSpPr txBox="1"/>
          <p:nvPr/>
        </p:nvSpPr>
        <p:spPr>
          <a:xfrm>
            <a:off x="6246388" y="4183778"/>
            <a:ext cx="5616624" cy="461665"/>
          </a:xfrm>
          <a:prstGeom prst="rect">
            <a:avLst/>
          </a:prstGeom>
          <a:solidFill>
            <a:schemeClr val="accent2"/>
          </a:solidFill>
          <a:ln w="28575">
            <a:solidFill>
              <a:schemeClr val="tx1"/>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GB" sz="2400" b="1" dirty="0" smtClean="0">
                <a:solidFill>
                  <a:schemeClr val="tx1"/>
                </a:solidFill>
              </a:rPr>
              <a:t>Complex Sentence</a:t>
            </a:r>
            <a:endParaRPr lang="en-GB" sz="2400" b="1" dirty="0">
              <a:solidFill>
                <a:schemeClr val="tx1"/>
              </a:solidFill>
            </a:endParaRPr>
          </a:p>
        </p:txBody>
      </p:sp>
      <p:sp>
        <p:nvSpPr>
          <p:cNvPr id="26" name="TextBox 25"/>
          <p:cNvSpPr txBox="1"/>
          <p:nvPr/>
        </p:nvSpPr>
        <p:spPr>
          <a:xfrm>
            <a:off x="6246388" y="4730225"/>
            <a:ext cx="5616624" cy="461665"/>
          </a:xfrm>
          <a:prstGeom prst="rect">
            <a:avLst/>
          </a:prstGeom>
          <a:solidFill>
            <a:schemeClr val="accent3"/>
          </a:solidFill>
          <a:ln w="28575">
            <a:solidFill>
              <a:schemeClr val="tx1"/>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sz="2400" b="1" dirty="0" smtClean="0">
                <a:solidFill>
                  <a:schemeClr val="tx1"/>
                </a:solidFill>
              </a:rPr>
              <a:t>Conjunction</a:t>
            </a:r>
            <a:endParaRPr lang="en-GB" sz="2400" b="1" dirty="0">
              <a:solidFill>
                <a:schemeClr val="tx1"/>
              </a:solidFill>
            </a:endParaRPr>
          </a:p>
        </p:txBody>
      </p:sp>
      <p:sp>
        <p:nvSpPr>
          <p:cNvPr id="27" name="TextBox 26"/>
          <p:cNvSpPr txBox="1"/>
          <p:nvPr/>
        </p:nvSpPr>
        <p:spPr>
          <a:xfrm>
            <a:off x="6246388" y="5335906"/>
            <a:ext cx="5616624" cy="461665"/>
          </a:xfrm>
          <a:prstGeom prst="rect">
            <a:avLst/>
          </a:prstGeom>
          <a:solidFill>
            <a:schemeClr val="accent4"/>
          </a:solidFill>
          <a:ln w="28575">
            <a:solidFill>
              <a:schemeClr val="tx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sz="2400" b="1" dirty="0" smtClean="0">
                <a:solidFill>
                  <a:schemeClr val="tx1"/>
                </a:solidFill>
              </a:rPr>
              <a:t>Volta</a:t>
            </a:r>
            <a:endParaRPr lang="en-GB" sz="2400" b="1" dirty="0">
              <a:solidFill>
                <a:schemeClr val="tx1"/>
              </a:solidFill>
            </a:endParaRPr>
          </a:p>
        </p:txBody>
      </p:sp>
      <p:sp>
        <p:nvSpPr>
          <p:cNvPr id="28" name="TextBox 27"/>
          <p:cNvSpPr txBox="1"/>
          <p:nvPr/>
        </p:nvSpPr>
        <p:spPr>
          <a:xfrm>
            <a:off x="6246388" y="5983978"/>
            <a:ext cx="5616624" cy="461665"/>
          </a:xfrm>
          <a:prstGeom prst="rect">
            <a:avLst/>
          </a:prstGeom>
          <a:solidFill>
            <a:schemeClr val="accent6"/>
          </a:solidFill>
          <a:ln w="28575">
            <a:solidFill>
              <a:schemeClr val="tx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GB" sz="2400" b="1" dirty="0" smtClean="0">
                <a:solidFill>
                  <a:schemeClr val="tx1"/>
                </a:solidFill>
              </a:rPr>
              <a:t>Denotation</a:t>
            </a:r>
            <a:endParaRPr lang="en-GB" sz="2400" b="1" dirty="0">
              <a:solidFill>
                <a:schemeClr val="tx1"/>
              </a:solidFill>
            </a:endParaRPr>
          </a:p>
        </p:txBody>
      </p:sp>
      <p:sp>
        <p:nvSpPr>
          <p:cNvPr id="6" name="TextBox 5"/>
          <p:cNvSpPr txBox="1"/>
          <p:nvPr/>
        </p:nvSpPr>
        <p:spPr>
          <a:xfrm>
            <a:off x="756020" y="4414610"/>
            <a:ext cx="4867836" cy="1815882"/>
          </a:xfrm>
          <a:prstGeom prst="rect">
            <a:avLst/>
          </a:prstGeom>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GB" sz="2800" dirty="0" smtClean="0">
                <a:solidFill>
                  <a:schemeClr val="tx1"/>
                </a:solidFill>
              </a:rPr>
              <a:t>You </a:t>
            </a:r>
            <a:r>
              <a:rPr lang="en-GB" sz="2800" i="1" dirty="0" smtClean="0">
                <a:solidFill>
                  <a:schemeClr val="tx1"/>
                </a:solidFill>
              </a:rPr>
              <a:t>need</a:t>
            </a:r>
            <a:r>
              <a:rPr lang="en-GB" sz="2800" dirty="0" smtClean="0">
                <a:solidFill>
                  <a:schemeClr val="tx1"/>
                </a:solidFill>
              </a:rPr>
              <a:t> to make sure that you are learning and revising </a:t>
            </a:r>
            <a:r>
              <a:rPr lang="en-GB" sz="2800" b="1" u="sng" dirty="0" smtClean="0">
                <a:solidFill>
                  <a:schemeClr val="tx1"/>
                </a:solidFill>
              </a:rPr>
              <a:t>sophisticated subject terminology.</a:t>
            </a:r>
            <a:endParaRPr lang="en-GB" sz="2800" dirty="0">
              <a:solidFill>
                <a:schemeClr val="tx1"/>
              </a:solidFill>
            </a:endParaRPr>
          </a:p>
        </p:txBody>
      </p:sp>
      <p:sp>
        <p:nvSpPr>
          <p:cNvPr id="15" name="Title 1"/>
          <p:cNvSpPr txBox="1">
            <a:spLocks/>
          </p:cNvSpPr>
          <p:nvPr/>
        </p:nvSpPr>
        <p:spPr>
          <a:xfrm>
            <a:off x="0" y="0"/>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Broadway" panose="04040905080B02020502" pitchFamily="82" charset="0"/>
                <a:ea typeface="+mj-ea"/>
                <a:cs typeface="Aharoni" panose="02010803020104030203" pitchFamily="2" charset="-79"/>
              </a:defRPr>
            </a:lvl1pPr>
          </a:lstStyle>
          <a:p>
            <a:r>
              <a:rPr lang="en-GB" dirty="0" smtClean="0"/>
              <a:t>EXT:</a:t>
            </a:r>
            <a:endParaRPr lang="en-GB" dirty="0"/>
          </a:p>
        </p:txBody>
      </p:sp>
    </p:spTree>
    <p:extLst>
      <p:ext uri="{BB962C8B-B14F-4D97-AF65-F5344CB8AC3E}">
        <p14:creationId xmlns:p14="http://schemas.microsoft.com/office/powerpoint/2010/main" val="13673009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500" fill="hold"/>
                                        <p:tgtEl>
                                          <p:spTgt spid="26"/>
                                        </p:tgtEl>
                                        <p:attrNameLst>
                                          <p:attrName>ppt_x</p:attrName>
                                        </p:attrNameLst>
                                      </p:cBhvr>
                                      <p:tavLst>
                                        <p:tav tm="0">
                                          <p:val>
                                            <p:strVal val="#ppt_x"/>
                                          </p:val>
                                        </p:tav>
                                        <p:tav tm="100000">
                                          <p:val>
                                            <p:strVal val="#ppt_x"/>
                                          </p:val>
                                        </p:tav>
                                      </p:tavLst>
                                    </p:anim>
                                    <p:anim calcmode="lin" valueType="num">
                                      <p:cBhvr additive="base">
                                        <p:cTn id="5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additive="base">
                                        <p:cTn id="55" dur="500" fill="hold"/>
                                        <p:tgtEl>
                                          <p:spTgt spid="27"/>
                                        </p:tgtEl>
                                        <p:attrNameLst>
                                          <p:attrName>ppt_x</p:attrName>
                                        </p:attrNameLst>
                                      </p:cBhvr>
                                      <p:tavLst>
                                        <p:tav tm="0">
                                          <p:val>
                                            <p:strVal val="#ppt_x"/>
                                          </p:val>
                                        </p:tav>
                                        <p:tav tm="100000">
                                          <p:val>
                                            <p:strVal val="#ppt_x"/>
                                          </p:val>
                                        </p:tav>
                                      </p:tavLst>
                                    </p:anim>
                                    <p:anim calcmode="lin" valueType="num">
                                      <p:cBhvr additive="base">
                                        <p:cTn id="5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8907" y="262555"/>
            <a:ext cx="10322257" cy="2387600"/>
          </a:xfrm>
        </p:spPr>
        <p:txBody>
          <a:bodyPr/>
          <a:lstStyle/>
          <a:p>
            <a:r>
              <a:rPr lang="en-GB" dirty="0" smtClean="0"/>
              <a:t>The Great Gatsby: Q2&amp;3</a:t>
            </a:r>
            <a:endParaRPr lang="en-GB" dirty="0"/>
          </a:p>
        </p:txBody>
      </p:sp>
      <p:sp>
        <p:nvSpPr>
          <p:cNvPr id="3" name="Subtitle 2"/>
          <p:cNvSpPr>
            <a:spLocks noGrp="1"/>
          </p:cNvSpPr>
          <p:nvPr>
            <p:ph type="subTitle" idx="1"/>
          </p:nvPr>
        </p:nvSpPr>
        <p:spPr>
          <a:xfrm>
            <a:off x="1524000" y="2742230"/>
            <a:ext cx="9144000" cy="1655762"/>
          </a:xfrm>
        </p:spPr>
        <p:txBody>
          <a:bodyPr/>
          <a:lstStyle/>
          <a:p>
            <a:fld id="{9070908B-7424-48A1-BD70-EE54684CECAE}" type="datetime2">
              <a:rPr lang="en-GB" smtClean="0"/>
              <a:t>Wednesday, 28 March 2018</a:t>
            </a:fld>
            <a:endParaRPr lang="en-GB" dirty="0"/>
          </a:p>
        </p:txBody>
      </p:sp>
      <p:cxnSp>
        <p:nvCxnSpPr>
          <p:cNvPr id="5" name="Straight Connector 4"/>
          <p:cNvCxnSpPr/>
          <p:nvPr/>
        </p:nvCxnSpPr>
        <p:spPr>
          <a:xfrm>
            <a:off x="1524000" y="2650155"/>
            <a:ext cx="90120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0" y="0"/>
            <a:ext cx="1278340" cy="968991"/>
          </a:xfrm>
          <a:prstGeom prst="ellipse">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smtClean="0">
                <a:solidFill>
                  <a:schemeClr val="tx1"/>
                </a:solidFill>
                <a:latin typeface="Algerian" panose="04020705040A02060702" pitchFamily="82" charset="0"/>
              </a:rPr>
              <a:t>1</a:t>
            </a:r>
            <a:endParaRPr lang="en-GB" sz="6600" dirty="0">
              <a:solidFill>
                <a:schemeClr val="tx1"/>
              </a:solidFill>
              <a:latin typeface="Algerian" panose="04020705040A02060702" pitchFamily="82" charset="0"/>
            </a:endParaRPr>
          </a:p>
        </p:txBody>
      </p:sp>
      <p:pic>
        <p:nvPicPr>
          <p:cNvPr id="8" name="Picture 7"/>
          <p:cNvPicPr>
            <a:picLocks noChangeAspect="1"/>
          </p:cNvPicPr>
          <p:nvPr/>
        </p:nvPicPr>
        <p:blipFill>
          <a:blip r:embed="rId2"/>
          <a:stretch>
            <a:fillRect/>
          </a:stretch>
        </p:blipFill>
        <p:spPr>
          <a:xfrm>
            <a:off x="4767618" y="3377277"/>
            <a:ext cx="2656764" cy="33209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150154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Do Now: What’s The Story?</a:t>
            </a:r>
            <a:endParaRPr lang="en-GB" dirty="0"/>
          </a:p>
        </p:txBody>
      </p:sp>
      <p:sp>
        <p:nvSpPr>
          <p:cNvPr id="3" name="Content Placeholder 2"/>
          <p:cNvSpPr>
            <a:spLocks noGrp="1"/>
          </p:cNvSpPr>
          <p:nvPr>
            <p:ph idx="1"/>
          </p:nvPr>
        </p:nvSpPr>
        <p:spPr>
          <a:xfrm>
            <a:off x="7834916" y="1404996"/>
            <a:ext cx="4012443" cy="5039199"/>
          </a:xfr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a:noAutofit/>
          </a:bodyPr>
          <a:lstStyle/>
          <a:p>
            <a:pPr marL="0" indent="0">
              <a:buNone/>
            </a:pPr>
            <a:r>
              <a:rPr lang="en-GB" dirty="0" smtClean="0">
                <a:solidFill>
                  <a:sysClr val="windowText" lastClr="000000"/>
                </a:solidFill>
              </a:rPr>
              <a:t>Think of the most obvious story idea. Then get rid of that. </a:t>
            </a:r>
          </a:p>
          <a:p>
            <a:pPr marL="0" indent="0">
              <a:buNone/>
            </a:pPr>
            <a:endParaRPr lang="en-GB" dirty="0">
              <a:solidFill>
                <a:sysClr val="windowText" lastClr="000000"/>
              </a:solidFill>
            </a:endParaRPr>
          </a:p>
          <a:p>
            <a:pPr marL="0" indent="0">
              <a:buNone/>
            </a:pPr>
            <a:r>
              <a:rPr lang="en-GB" dirty="0" smtClean="0">
                <a:solidFill>
                  <a:sysClr val="windowText" lastClr="000000"/>
                </a:solidFill>
              </a:rPr>
              <a:t>For top sets, you want to be original.</a:t>
            </a:r>
          </a:p>
          <a:p>
            <a:pPr marL="0" indent="0">
              <a:buNone/>
            </a:pPr>
            <a:endParaRPr lang="en-GB" dirty="0">
              <a:solidFill>
                <a:sysClr val="windowText" lastClr="000000"/>
              </a:solidFill>
            </a:endParaRPr>
          </a:p>
          <a:p>
            <a:pPr marL="0" indent="0">
              <a:buNone/>
            </a:pPr>
            <a:r>
              <a:rPr lang="en-GB" dirty="0" smtClean="0">
                <a:solidFill>
                  <a:sysClr val="windowText" lastClr="000000"/>
                </a:solidFill>
              </a:rPr>
              <a:t>Imagine this is the beginning of the story. Write your ideas (multiple)down.</a:t>
            </a:r>
            <a:endParaRPr lang="en-GB" dirty="0">
              <a:solidFill>
                <a:sysClr val="windowText" lastClr="000000"/>
              </a:solidFill>
            </a:endParaRPr>
          </a:p>
        </p:txBody>
      </p:sp>
      <p:pic>
        <p:nvPicPr>
          <p:cNvPr id="5" name="Picture 4"/>
          <p:cNvPicPr>
            <a:picLocks noChangeAspect="1"/>
          </p:cNvPicPr>
          <p:nvPr/>
        </p:nvPicPr>
        <p:blipFill>
          <a:blip r:embed="rId2"/>
          <a:stretch>
            <a:fillRect/>
          </a:stretch>
        </p:blipFill>
        <p:spPr>
          <a:xfrm>
            <a:off x="205741" y="1146543"/>
            <a:ext cx="7505243" cy="5568155"/>
          </a:xfrm>
          <a:prstGeom prst="rect">
            <a:avLst/>
          </a:prstGeom>
        </p:spPr>
      </p:pic>
    </p:spTree>
    <p:extLst>
      <p:ext uri="{BB962C8B-B14F-4D97-AF65-F5344CB8AC3E}">
        <p14:creationId xmlns:p14="http://schemas.microsoft.com/office/powerpoint/2010/main" val="23869983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8907" y="262555"/>
            <a:ext cx="10322257" cy="2387600"/>
          </a:xfrm>
        </p:spPr>
        <p:txBody>
          <a:bodyPr/>
          <a:lstStyle/>
          <a:p>
            <a:r>
              <a:rPr lang="en-GB" dirty="0" smtClean="0"/>
              <a:t>The Great Gatsby: Q5</a:t>
            </a:r>
            <a:endParaRPr lang="en-GB" dirty="0"/>
          </a:p>
        </p:txBody>
      </p:sp>
      <p:sp>
        <p:nvSpPr>
          <p:cNvPr id="3" name="Subtitle 2"/>
          <p:cNvSpPr>
            <a:spLocks noGrp="1"/>
          </p:cNvSpPr>
          <p:nvPr>
            <p:ph type="subTitle" idx="1"/>
          </p:nvPr>
        </p:nvSpPr>
        <p:spPr>
          <a:xfrm>
            <a:off x="1524000" y="2742230"/>
            <a:ext cx="9144000" cy="1655762"/>
          </a:xfrm>
        </p:spPr>
        <p:txBody>
          <a:bodyPr/>
          <a:lstStyle/>
          <a:p>
            <a:fld id="{9070908B-7424-48A1-BD70-EE54684CECAE}" type="datetime2">
              <a:rPr lang="en-GB" smtClean="0"/>
              <a:t>Wednesday, 28 March 2018</a:t>
            </a:fld>
            <a:endParaRPr lang="en-GB" dirty="0"/>
          </a:p>
        </p:txBody>
      </p:sp>
      <p:cxnSp>
        <p:nvCxnSpPr>
          <p:cNvPr id="5" name="Straight Connector 4"/>
          <p:cNvCxnSpPr/>
          <p:nvPr/>
        </p:nvCxnSpPr>
        <p:spPr>
          <a:xfrm>
            <a:off x="1524000" y="2650155"/>
            <a:ext cx="90120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0" y="0"/>
            <a:ext cx="1278340" cy="968991"/>
          </a:xfrm>
          <a:prstGeom prst="ellipse">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smtClean="0">
                <a:solidFill>
                  <a:schemeClr val="tx1"/>
                </a:solidFill>
                <a:latin typeface="Algerian" panose="04020705040A02060702" pitchFamily="82" charset="0"/>
              </a:rPr>
              <a:t>3</a:t>
            </a:r>
            <a:endParaRPr lang="en-GB" sz="6600" dirty="0">
              <a:solidFill>
                <a:schemeClr val="tx1"/>
              </a:solidFill>
              <a:latin typeface="Algerian" panose="04020705040A02060702" pitchFamily="82" charset="0"/>
            </a:endParaRPr>
          </a:p>
        </p:txBody>
      </p:sp>
      <p:pic>
        <p:nvPicPr>
          <p:cNvPr id="8" name="Picture 7"/>
          <p:cNvPicPr>
            <a:picLocks noChangeAspect="1"/>
          </p:cNvPicPr>
          <p:nvPr/>
        </p:nvPicPr>
        <p:blipFill>
          <a:blip r:embed="rId2"/>
          <a:stretch>
            <a:fillRect/>
          </a:stretch>
        </p:blipFill>
        <p:spPr>
          <a:xfrm>
            <a:off x="4767618" y="3377277"/>
            <a:ext cx="2656764" cy="33209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858141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86976" y="1134872"/>
            <a:ext cx="11417300" cy="2143825"/>
          </a:xfrm>
          <a:solidFill>
            <a:schemeClr val="accent2"/>
          </a:solidFill>
          <a:ln w="381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a:normAutofit/>
          </a:bodyPr>
          <a:lstStyle/>
          <a:p>
            <a:pPr>
              <a:buFont typeface="Wingdings" panose="05000000000000000000" pitchFamily="2" charset="2"/>
              <a:buChar char="q"/>
            </a:pPr>
            <a:r>
              <a:rPr lang="en-GB" sz="2400" dirty="0">
                <a:solidFill>
                  <a:sysClr val="windowText" lastClr="000000"/>
                </a:solidFill>
              </a:rPr>
              <a:t>To revise the skills needed for English Language ‘Explorations in Creative Reading</a:t>
            </a:r>
            <a:r>
              <a:rPr lang="en-GB" sz="2400" dirty="0" smtClean="0">
                <a:solidFill>
                  <a:sysClr val="windowText" lastClr="000000"/>
                </a:solidFill>
              </a:rPr>
              <a:t>’</a:t>
            </a:r>
            <a:endParaRPr lang="en-GB" sz="2400" dirty="0">
              <a:solidFill>
                <a:sysClr val="windowText" lastClr="000000"/>
              </a:solidFill>
            </a:endParaRPr>
          </a:p>
          <a:p>
            <a:pPr>
              <a:buFont typeface="Wingdings" panose="05000000000000000000" pitchFamily="2" charset="2"/>
              <a:buChar char="q"/>
            </a:pPr>
            <a:r>
              <a:rPr lang="en-GB" sz="2400" dirty="0">
                <a:solidFill>
                  <a:sysClr val="windowText" lastClr="000000"/>
                </a:solidFill>
              </a:rPr>
              <a:t>To review the Assessment </a:t>
            </a:r>
            <a:r>
              <a:rPr lang="en-GB" sz="2400" dirty="0" smtClean="0">
                <a:solidFill>
                  <a:sysClr val="windowText" lastClr="000000"/>
                </a:solidFill>
              </a:rPr>
              <a:t>Objectives</a:t>
            </a:r>
          </a:p>
          <a:p>
            <a:pPr>
              <a:buFont typeface="Wingdings" panose="05000000000000000000" pitchFamily="2" charset="2"/>
              <a:buChar char="q"/>
            </a:pPr>
            <a:r>
              <a:rPr lang="en-GB" sz="2400" dirty="0" smtClean="0">
                <a:solidFill>
                  <a:sysClr val="windowText" lastClr="000000"/>
                </a:solidFill>
              </a:rPr>
              <a:t>To </a:t>
            </a:r>
            <a:r>
              <a:rPr lang="en-GB" sz="2400" dirty="0" smtClean="0">
                <a:solidFill>
                  <a:sysClr val="windowText" lastClr="000000"/>
                </a:solidFill>
              </a:rPr>
              <a:t>understand the different elements to the </a:t>
            </a:r>
            <a:r>
              <a:rPr lang="en-GB" sz="2400" dirty="0" smtClean="0">
                <a:solidFill>
                  <a:sysClr val="windowText" lastClr="000000"/>
                </a:solidFill>
              </a:rPr>
              <a:t>exam</a:t>
            </a:r>
          </a:p>
          <a:p>
            <a:pPr>
              <a:buFont typeface="Wingdings" panose="05000000000000000000" pitchFamily="2" charset="2"/>
              <a:buChar char="q"/>
            </a:pPr>
            <a:r>
              <a:rPr lang="en-GB" sz="2400" dirty="0" smtClean="0">
                <a:solidFill>
                  <a:sysClr val="windowText" lastClr="000000"/>
                </a:solidFill>
              </a:rPr>
              <a:t>To attempt a Q5</a:t>
            </a:r>
            <a:endParaRPr lang="en-GB" sz="2400" dirty="0">
              <a:solidFill>
                <a:sysClr val="windowText" lastClr="000000"/>
              </a:solidFill>
            </a:endParaRPr>
          </a:p>
          <a:p>
            <a:pPr marL="0" indent="0">
              <a:buNone/>
            </a:pPr>
            <a:endParaRPr lang="en-GB" sz="2400" dirty="0">
              <a:solidFill>
                <a:sysClr val="windowText" lastClr="000000"/>
              </a:solidFill>
            </a:endParaRPr>
          </a:p>
        </p:txBody>
      </p:sp>
      <p:sp>
        <p:nvSpPr>
          <p:cNvPr id="2" name="Rectangle 1"/>
          <p:cNvSpPr/>
          <p:nvPr/>
        </p:nvSpPr>
        <p:spPr>
          <a:xfrm>
            <a:off x="0" y="-4464"/>
            <a:ext cx="6407523"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Lesson Objectives:</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5" name="Rectangle 4"/>
          <p:cNvSpPr/>
          <p:nvPr/>
        </p:nvSpPr>
        <p:spPr>
          <a:xfrm>
            <a:off x="5792085" y="3278697"/>
            <a:ext cx="6282490"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Lesson Outcomes:</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3" name="Picture 2"/>
          <p:cNvPicPr>
            <a:picLocks noChangeAspect="1"/>
          </p:cNvPicPr>
          <p:nvPr/>
        </p:nvPicPr>
        <p:blipFill>
          <a:blip r:embed="rId2"/>
          <a:stretch>
            <a:fillRect/>
          </a:stretch>
        </p:blipFill>
        <p:spPr>
          <a:xfrm>
            <a:off x="468530" y="4202027"/>
            <a:ext cx="11254191" cy="2462997"/>
          </a:xfrm>
          <a:prstGeom prst="rect">
            <a:avLst/>
          </a:prstGeom>
        </p:spPr>
      </p:pic>
    </p:spTree>
    <p:extLst>
      <p:ext uri="{BB962C8B-B14F-4D97-AF65-F5344CB8AC3E}">
        <p14:creationId xmlns:p14="http://schemas.microsoft.com/office/powerpoint/2010/main" val="5710300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Homework: Due next lesson</a:t>
            </a:r>
            <a:endParaRPr lang="en-GB" dirty="0"/>
          </a:p>
        </p:txBody>
      </p:sp>
      <p:sp>
        <p:nvSpPr>
          <p:cNvPr id="3" name="Content Placeholder 2"/>
          <p:cNvSpPr>
            <a:spLocks noGrp="1"/>
          </p:cNvSpPr>
          <p:nvPr>
            <p:ph idx="1"/>
          </p:nvPr>
        </p:nvSpPr>
        <p:spPr>
          <a:xfrm>
            <a:off x="7629098" y="1325562"/>
            <a:ext cx="3724701" cy="5198067"/>
          </a:xfr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marL="0" indent="0" algn="ctr">
              <a:buNone/>
            </a:pPr>
            <a:r>
              <a:rPr lang="en-GB" sz="3200" dirty="0" smtClean="0">
                <a:solidFill>
                  <a:sysClr val="windowText" lastClr="000000"/>
                </a:solidFill>
              </a:rPr>
              <a:t>Use the planning steps sheet to improve and complete the remaining steps of your story.</a:t>
            </a:r>
            <a:endParaRPr lang="en-GB" sz="3200" dirty="0">
              <a:solidFill>
                <a:sysClr val="windowText" lastClr="000000"/>
              </a:solidFill>
            </a:endParaRPr>
          </a:p>
        </p:txBody>
      </p:sp>
      <p:pic>
        <p:nvPicPr>
          <p:cNvPr id="5" name="Picture 4"/>
          <p:cNvPicPr>
            <a:picLocks noChangeAspect="1"/>
          </p:cNvPicPr>
          <p:nvPr/>
        </p:nvPicPr>
        <p:blipFill>
          <a:blip r:embed="rId2"/>
          <a:stretch>
            <a:fillRect/>
          </a:stretch>
        </p:blipFill>
        <p:spPr>
          <a:xfrm>
            <a:off x="211279" y="1214783"/>
            <a:ext cx="7277253" cy="5308846"/>
          </a:xfrm>
          <a:prstGeom prst="rect">
            <a:avLst/>
          </a:prstGeom>
        </p:spPr>
      </p:pic>
      <p:pic>
        <p:nvPicPr>
          <p:cNvPr id="7" name="Picture 6"/>
          <p:cNvPicPr>
            <a:picLocks noChangeAspect="1"/>
          </p:cNvPicPr>
          <p:nvPr/>
        </p:nvPicPr>
        <p:blipFill>
          <a:blip r:embed="rId3"/>
          <a:stretch>
            <a:fillRect/>
          </a:stretch>
        </p:blipFill>
        <p:spPr>
          <a:xfrm rot="664162">
            <a:off x="7578487" y="4350194"/>
            <a:ext cx="3825922" cy="21606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929703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Starter</a:t>
            </a:r>
            <a:endParaRPr lang="en-GB" dirty="0"/>
          </a:p>
        </p:txBody>
      </p:sp>
      <p:sp>
        <p:nvSpPr>
          <p:cNvPr id="3" name="Content Placeholder 2"/>
          <p:cNvSpPr>
            <a:spLocks noGrp="1"/>
          </p:cNvSpPr>
          <p:nvPr>
            <p:ph idx="1"/>
          </p:nvPr>
        </p:nvSpPr>
        <p:spPr>
          <a:xfrm>
            <a:off x="500987" y="1051021"/>
            <a:ext cx="4184176" cy="3483245"/>
          </a:xfr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marL="0" indent="0">
              <a:buNone/>
            </a:pPr>
            <a:r>
              <a:rPr lang="en-GB" sz="2400" dirty="0" smtClean="0">
                <a:solidFill>
                  <a:sysClr val="windowText" lastClr="000000"/>
                </a:solidFill>
              </a:rPr>
              <a:t>How can we tell the personality of the writer when reading a story?</a:t>
            </a:r>
          </a:p>
          <a:p>
            <a:pPr marL="0" indent="0">
              <a:buNone/>
            </a:pPr>
            <a:endParaRPr lang="en-GB" sz="2400" dirty="0">
              <a:solidFill>
                <a:sysClr val="windowText" lastClr="000000"/>
              </a:solidFill>
            </a:endParaRPr>
          </a:p>
          <a:p>
            <a:pPr marL="0" indent="0">
              <a:buNone/>
            </a:pPr>
            <a:r>
              <a:rPr lang="en-GB" sz="2400" dirty="0" smtClean="0">
                <a:solidFill>
                  <a:sysClr val="windowText" lastClr="000000"/>
                </a:solidFill>
              </a:rPr>
              <a:t>This is called the ‘tone’ of the text. </a:t>
            </a:r>
            <a:r>
              <a:rPr lang="en-GB" sz="2400" b="1" dirty="0" smtClean="0">
                <a:solidFill>
                  <a:sysClr val="windowText" lastClr="000000"/>
                </a:solidFill>
              </a:rPr>
              <a:t>BUT</a:t>
            </a:r>
            <a:r>
              <a:rPr lang="en-GB" sz="2400" dirty="0" smtClean="0">
                <a:solidFill>
                  <a:sysClr val="windowText" lastClr="000000"/>
                </a:solidFill>
              </a:rPr>
              <a:t> what methods could a writer use to convey this tone to the reader?</a:t>
            </a:r>
            <a:endParaRPr lang="en-GB" sz="2400" dirty="0">
              <a:solidFill>
                <a:sysClr val="windowText" lastClr="000000"/>
              </a:solidFill>
            </a:endParaRPr>
          </a:p>
        </p:txBody>
      </p:sp>
      <p:sp>
        <p:nvSpPr>
          <p:cNvPr id="4" name="TextBox 3"/>
          <p:cNvSpPr txBox="1"/>
          <p:nvPr/>
        </p:nvSpPr>
        <p:spPr>
          <a:xfrm>
            <a:off x="5186149" y="491319"/>
            <a:ext cx="6496335" cy="123110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b="1" dirty="0" smtClean="0"/>
              <a:t>The Fault In Our Stars</a:t>
            </a:r>
            <a:endParaRPr lang="en-GB" dirty="0" smtClean="0"/>
          </a:p>
          <a:p>
            <a:r>
              <a:rPr lang="en-GB" sz="1400" dirty="0"/>
              <a:t>Late in the winter of my seventeenth year, my mother decided I was depressed, presumably because I rarely left the house, spent quite a lot of time in bed, read the same book over and over, ate infrequently, and devoted quite a bit of my abundant free time to thinking about death.</a:t>
            </a:r>
          </a:p>
        </p:txBody>
      </p:sp>
      <p:sp>
        <p:nvSpPr>
          <p:cNvPr id="5" name="TextBox 4"/>
          <p:cNvSpPr txBox="1"/>
          <p:nvPr/>
        </p:nvSpPr>
        <p:spPr>
          <a:xfrm>
            <a:off x="5186149" y="2004961"/>
            <a:ext cx="6496335" cy="123110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b="1" dirty="0" smtClean="0"/>
              <a:t>The Hate You Give</a:t>
            </a:r>
            <a:endParaRPr lang="en-GB" dirty="0" smtClean="0"/>
          </a:p>
          <a:p>
            <a:r>
              <a:rPr lang="en-GB" sz="1400" dirty="0" smtClean="0"/>
              <a:t>I shouldn’t have come to this party.</a:t>
            </a:r>
          </a:p>
          <a:p>
            <a:r>
              <a:rPr lang="en-GB" sz="1400" dirty="0" smtClean="0"/>
              <a:t>I’m not sure I belong at this party. That’s not on some </a:t>
            </a:r>
            <a:r>
              <a:rPr lang="en-GB" sz="1400" dirty="0" err="1" smtClean="0"/>
              <a:t>bougie</a:t>
            </a:r>
            <a:r>
              <a:rPr lang="en-GB" sz="1400" dirty="0" smtClean="0"/>
              <a:t> stuff, either. There were just some places where it’s not enough to be me. Either version of me.</a:t>
            </a:r>
            <a:endParaRPr lang="en-GB" sz="1400" dirty="0"/>
          </a:p>
        </p:txBody>
      </p:sp>
      <p:sp>
        <p:nvSpPr>
          <p:cNvPr id="6" name="TextBox 5"/>
          <p:cNvSpPr txBox="1"/>
          <p:nvPr/>
        </p:nvSpPr>
        <p:spPr>
          <a:xfrm>
            <a:off x="5186149" y="3518603"/>
            <a:ext cx="6496335"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b="1" dirty="0" smtClean="0"/>
              <a:t>Mockingjay</a:t>
            </a:r>
            <a:endParaRPr lang="en-GB" dirty="0" smtClean="0"/>
          </a:p>
          <a:p>
            <a:r>
              <a:rPr lang="en-GB" sz="1400" dirty="0"/>
              <a:t>I stare down at my shoes, watching as a fine layer of ash settles on the warm leather. This is where the bed that I shared with my sister, Prim, stood.</a:t>
            </a:r>
          </a:p>
        </p:txBody>
      </p:sp>
      <p:sp>
        <p:nvSpPr>
          <p:cNvPr id="7" name="TextBox 6"/>
          <p:cNvSpPr txBox="1"/>
          <p:nvPr/>
        </p:nvSpPr>
        <p:spPr>
          <a:xfrm>
            <a:off x="5186149" y="4816802"/>
            <a:ext cx="6496335" cy="144655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b="1" dirty="0" smtClean="0"/>
              <a:t>Wonder</a:t>
            </a:r>
          </a:p>
          <a:p>
            <a:r>
              <a:rPr lang="en-GB" sz="1400" dirty="0" smtClean="0"/>
              <a:t>I know I’m not an ordinary ten-year-old kid. I mean, sure, I do ordinary things. I eat ice cream. I ride my bike. I play ball. I have an Xbox. Stuff like that makes me ordinary. I guess. And I feel ordinary. Inside. But I know ordinary kids don’t make other ordinary kids run away screaming in playgrounds. I know ordinary kids don’t get stared at wherever they go. </a:t>
            </a:r>
            <a:endParaRPr lang="en-GB" sz="1400" dirty="0"/>
          </a:p>
        </p:txBody>
      </p:sp>
      <p:sp>
        <p:nvSpPr>
          <p:cNvPr id="8" name="TextBox 7"/>
          <p:cNvSpPr txBox="1"/>
          <p:nvPr/>
        </p:nvSpPr>
        <p:spPr>
          <a:xfrm>
            <a:off x="500987" y="4816802"/>
            <a:ext cx="4184176" cy="1323439"/>
          </a:xfrm>
          <a:prstGeom prst="rect">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GB" sz="2000" dirty="0" smtClean="0">
                <a:solidFill>
                  <a:sysClr val="windowText" lastClr="000000"/>
                </a:solidFill>
              </a:rPr>
              <a:t>Identify the personality (tone) if the writer in these four texts. Then annotate with what made you come to this conclusion.</a:t>
            </a:r>
            <a:endParaRPr lang="en-GB" sz="2000" dirty="0">
              <a:solidFill>
                <a:sysClr val="windowText" lastClr="000000"/>
              </a:solidFill>
            </a:endParaRPr>
          </a:p>
        </p:txBody>
      </p:sp>
    </p:spTree>
    <p:extLst>
      <p:ext uri="{BB962C8B-B14F-4D97-AF65-F5344CB8AC3E}">
        <p14:creationId xmlns:p14="http://schemas.microsoft.com/office/powerpoint/2010/main" val="17525510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Plan</a:t>
            </a:r>
            <a:endParaRPr lang="en-GB" dirty="0"/>
          </a:p>
        </p:txBody>
      </p:sp>
      <p:sp>
        <p:nvSpPr>
          <p:cNvPr id="3" name="Content Placeholder 2"/>
          <p:cNvSpPr>
            <a:spLocks noGrp="1"/>
          </p:cNvSpPr>
          <p:nvPr>
            <p:ph idx="1"/>
          </p:nvPr>
        </p:nvSpPr>
        <p:spPr>
          <a:xfrm>
            <a:off x="510654" y="1175439"/>
            <a:ext cx="6645920" cy="1559020"/>
          </a:xfr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marL="0" indent="0">
              <a:buNone/>
            </a:pPr>
            <a:r>
              <a:rPr lang="en-GB" sz="2400" dirty="0" smtClean="0">
                <a:solidFill>
                  <a:sysClr val="windowText" lastClr="000000"/>
                </a:solidFill>
              </a:rPr>
              <a:t>A lot of you don’t see the point in planning. The best writers alive today only do so well due to </a:t>
            </a:r>
            <a:r>
              <a:rPr lang="en-GB" sz="2400" b="1" i="1" dirty="0" smtClean="0">
                <a:solidFill>
                  <a:sysClr val="windowText" lastClr="000000"/>
                </a:solidFill>
              </a:rPr>
              <a:t>extensive</a:t>
            </a:r>
            <a:r>
              <a:rPr lang="en-GB" sz="2400" dirty="0" smtClean="0">
                <a:solidFill>
                  <a:sysClr val="windowText" lastClr="000000"/>
                </a:solidFill>
              </a:rPr>
              <a:t> planning. Today, you are going to plan your story.</a:t>
            </a:r>
            <a:endParaRPr lang="en-GB" sz="2400" dirty="0">
              <a:solidFill>
                <a:sysClr val="windowText" lastClr="000000"/>
              </a:solidFill>
            </a:endParaRPr>
          </a:p>
        </p:txBody>
      </p:sp>
      <p:sp>
        <p:nvSpPr>
          <p:cNvPr id="6" name="TextBox 5"/>
          <p:cNvSpPr txBox="1"/>
          <p:nvPr/>
        </p:nvSpPr>
        <p:spPr>
          <a:xfrm>
            <a:off x="510654" y="3143890"/>
            <a:ext cx="6645920" cy="3477875"/>
          </a:xfrm>
          <a:prstGeom prst="rect">
            <a:avLst/>
          </a:prstGeom>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GB" sz="2000" dirty="0" smtClean="0">
                <a:solidFill>
                  <a:sysClr val="windowText" lastClr="000000"/>
                </a:solidFill>
              </a:rPr>
              <a:t>Use your planning sheet to help you plan the order of your story. Each paragraph should be littered with all of the features of sophisticated, descriptive writing that are in the semantic field of your tone.</a:t>
            </a:r>
          </a:p>
          <a:p>
            <a:endParaRPr lang="en-GB" sz="2000" dirty="0">
              <a:solidFill>
                <a:sysClr val="windowText" lastClr="000000"/>
              </a:solidFill>
            </a:endParaRPr>
          </a:p>
          <a:p>
            <a:r>
              <a:rPr lang="en-GB" sz="2000" dirty="0" smtClean="0">
                <a:solidFill>
                  <a:sysClr val="windowText" lastClr="000000"/>
                </a:solidFill>
              </a:rPr>
              <a:t>Start with blue (1), as the colours get warmer, your writing needs to increase in tension.</a:t>
            </a:r>
          </a:p>
          <a:p>
            <a:endParaRPr lang="en-GB" sz="2000" dirty="0">
              <a:solidFill>
                <a:sysClr val="windowText" lastClr="000000"/>
              </a:solidFill>
            </a:endParaRPr>
          </a:p>
          <a:p>
            <a:r>
              <a:rPr lang="en-GB" sz="2000" dirty="0" smtClean="0">
                <a:solidFill>
                  <a:sysClr val="windowText" lastClr="000000"/>
                </a:solidFill>
              </a:rPr>
              <a:t>Then, the last thing that you write should be your first line. It should be taken from the action of the story so that your story beings with a ‘hot’ start.</a:t>
            </a:r>
            <a:endParaRPr lang="en-GB" sz="2000" dirty="0">
              <a:solidFill>
                <a:sysClr val="windowText" lastClr="000000"/>
              </a:solidFill>
            </a:endParaRPr>
          </a:p>
        </p:txBody>
      </p:sp>
      <p:pic>
        <p:nvPicPr>
          <p:cNvPr id="1026" name="Picture 2" descr="Image result for pla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3248" y="5322041"/>
            <a:ext cx="3948752" cy="153595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rot="689567">
            <a:off x="7465324" y="1428607"/>
            <a:ext cx="4271749" cy="24123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45452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732060" y="163773"/>
            <a:ext cx="5936776" cy="1015663"/>
          </a:xfrm>
          <a:prstGeom prst="rect">
            <a:avLst/>
          </a:prstGeom>
          <a:ln w="38100">
            <a:solidFill>
              <a:schemeClr val="accent3"/>
            </a:solidFill>
            <a:prstDash val="dash"/>
          </a:ln>
        </p:spPr>
        <p:style>
          <a:lnRef idx="2">
            <a:schemeClr val="dk1"/>
          </a:lnRef>
          <a:fillRef idx="1">
            <a:schemeClr val="lt1"/>
          </a:fillRef>
          <a:effectRef idx="0">
            <a:schemeClr val="dk1"/>
          </a:effectRef>
          <a:fontRef idx="minor">
            <a:schemeClr val="dk1"/>
          </a:fontRef>
        </p:style>
        <p:txBody>
          <a:bodyPr wrap="square" rtlCol="0">
            <a:spAutoFit/>
          </a:bodyPr>
          <a:lstStyle/>
          <a:p>
            <a:pPr marL="723900"/>
            <a:r>
              <a:rPr lang="en-GB" sz="1200" dirty="0" smtClean="0"/>
              <a:t>Decide the tone. Each paragraph, each adjective must match this semantic field.</a:t>
            </a:r>
          </a:p>
          <a:p>
            <a:pPr marL="627063"/>
            <a:r>
              <a:rPr lang="en-GB" sz="1200" dirty="0" smtClean="0"/>
              <a:t>_________________________________________________________________________________________________________________________________________________________________________________________________________</a:t>
            </a:r>
            <a:endParaRPr lang="en-GB" sz="1200" dirty="0"/>
          </a:p>
        </p:txBody>
      </p:sp>
      <p:sp>
        <p:nvSpPr>
          <p:cNvPr id="6" name="Rectangle 5"/>
          <p:cNvSpPr/>
          <p:nvPr/>
        </p:nvSpPr>
        <p:spPr>
          <a:xfrm rot="16200000">
            <a:off x="5634798" y="327549"/>
            <a:ext cx="943423" cy="646331"/>
          </a:xfrm>
          <a:prstGeom prst="rect">
            <a:avLst/>
          </a:prstGeom>
          <a:noFill/>
        </p:spPr>
        <p:txBody>
          <a:bodyPr wrap="square" lIns="91440" tIns="45720" rIns="91440" bIns="45720">
            <a:spAutoFit/>
          </a:bodyPr>
          <a:lstStyle/>
          <a:p>
            <a:pPr algn="ctr"/>
            <a:r>
              <a:rPr lang="en-US" b="0" cap="none" spc="0" dirty="0" smtClean="0">
                <a:ln w="0"/>
                <a:solidFill>
                  <a:schemeClr val="tx1"/>
                </a:solidFill>
                <a:latin typeface="Aharoni" panose="02010803020104030203" pitchFamily="2" charset="-79"/>
                <a:cs typeface="Aharoni" panose="02010803020104030203" pitchFamily="2" charset="-79"/>
              </a:rPr>
              <a:t>Tone &amp; Voice</a:t>
            </a:r>
            <a:endParaRPr lang="en-US" b="0" cap="none" spc="0" dirty="0">
              <a:ln w="0"/>
              <a:solidFill>
                <a:schemeClr val="tx1"/>
              </a:solidFill>
              <a:latin typeface="Aharoni" panose="02010803020104030203" pitchFamily="2" charset="-79"/>
              <a:cs typeface="Aharoni" panose="02010803020104030203" pitchFamily="2" charset="-79"/>
            </a:endParaRPr>
          </a:p>
        </p:txBody>
      </p:sp>
      <p:sp>
        <p:nvSpPr>
          <p:cNvPr id="7" name="TextBox 6"/>
          <p:cNvSpPr txBox="1"/>
          <p:nvPr/>
        </p:nvSpPr>
        <p:spPr>
          <a:xfrm>
            <a:off x="259304" y="163773"/>
            <a:ext cx="5227093" cy="1384995"/>
          </a:xfrm>
          <a:prstGeom prst="rect">
            <a:avLst/>
          </a:prstGeom>
          <a:ln w="57150">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627063"/>
            <a:r>
              <a:rPr lang="en-GB" sz="1200" dirty="0" smtClean="0"/>
              <a:t>Amazing first line taken from the end of your </a:t>
            </a:r>
            <a:r>
              <a:rPr lang="en-GB" sz="1200" dirty="0" smtClean="0"/>
              <a:t>story.</a:t>
            </a:r>
          </a:p>
          <a:p>
            <a:pPr marL="627063"/>
            <a:endParaRPr lang="en-GB" sz="1200" dirty="0" smtClean="0"/>
          </a:p>
          <a:p>
            <a:endParaRPr lang="en-GB" sz="1200" dirty="0"/>
          </a:p>
          <a:p>
            <a:endParaRPr lang="en-GB" sz="1200" dirty="0" smtClean="0"/>
          </a:p>
          <a:p>
            <a:endParaRPr lang="en-GB" sz="1200" dirty="0"/>
          </a:p>
          <a:p>
            <a:endParaRPr lang="en-GB" sz="1200" dirty="0" smtClean="0"/>
          </a:p>
          <a:p>
            <a:endParaRPr lang="en-GB" sz="1200" dirty="0"/>
          </a:p>
        </p:txBody>
      </p:sp>
      <p:sp>
        <p:nvSpPr>
          <p:cNvPr id="8" name="TextBox 7"/>
          <p:cNvSpPr txBox="1"/>
          <p:nvPr/>
        </p:nvSpPr>
        <p:spPr>
          <a:xfrm>
            <a:off x="259303" y="1771658"/>
            <a:ext cx="5227093" cy="1384995"/>
          </a:xfrm>
          <a:prstGeom prst="rect">
            <a:avLst/>
          </a:prstGeom>
          <a:ln w="57150">
            <a:solidFill>
              <a:srgbClr val="00B0F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627063"/>
            <a:r>
              <a:rPr lang="en-GB" sz="1200" dirty="0" smtClean="0"/>
              <a:t>Explain what was happening </a:t>
            </a:r>
            <a:r>
              <a:rPr lang="en-GB" sz="1200" i="1" dirty="0" smtClean="0"/>
              <a:t>just </a:t>
            </a:r>
            <a:r>
              <a:rPr lang="en-GB" sz="1200" dirty="0" smtClean="0"/>
              <a:t>before the image.</a:t>
            </a:r>
          </a:p>
          <a:p>
            <a:pPr marL="627063"/>
            <a:endParaRPr lang="en-GB" sz="1200" dirty="0" smtClean="0"/>
          </a:p>
          <a:p>
            <a:endParaRPr lang="en-GB" sz="1200" dirty="0"/>
          </a:p>
          <a:p>
            <a:endParaRPr lang="en-GB" sz="1200" dirty="0" smtClean="0"/>
          </a:p>
          <a:p>
            <a:endParaRPr lang="en-GB" sz="1200" dirty="0"/>
          </a:p>
          <a:p>
            <a:endParaRPr lang="en-GB" sz="1200" dirty="0" smtClean="0"/>
          </a:p>
          <a:p>
            <a:endParaRPr lang="en-GB" sz="1200" dirty="0"/>
          </a:p>
        </p:txBody>
      </p:sp>
      <p:pic>
        <p:nvPicPr>
          <p:cNvPr id="2" name="Picture 1"/>
          <p:cNvPicPr>
            <a:picLocks noChangeAspect="1"/>
          </p:cNvPicPr>
          <p:nvPr/>
        </p:nvPicPr>
        <p:blipFill>
          <a:blip r:embed="rId2"/>
          <a:stretch>
            <a:fillRect/>
          </a:stretch>
        </p:blipFill>
        <p:spPr>
          <a:xfrm>
            <a:off x="6305267" y="1241268"/>
            <a:ext cx="5363568" cy="2985576"/>
          </a:xfrm>
          <a:prstGeom prst="rect">
            <a:avLst/>
          </a:prstGeom>
        </p:spPr>
      </p:pic>
      <p:sp>
        <p:nvSpPr>
          <p:cNvPr id="9" name="TextBox 8"/>
          <p:cNvSpPr txBox="1"/>
          <p:nvPr/>
        </p:nvSpPr>
        <p:spPr>
          <a:xfrm>
            <a:off x="259302" y="3379543"/>
            <a:ext cx="5227093" cy="1569660"/>
          </a:xfrm>
          <a:prstGeom prst="rect">
            <a:avLst/>
          </a:prstGeom>
          <a:ln w="57150">
            <a:solidFill>
              <a:schemeClr val="accent5">
                <a:lumMod val="9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627063"/>
            <a:r>
              <a:rPr lang="en-GB" sz="1200" dirty="0" smtClean="0"/>
              <a:t>What have you come across? Describe the situation and emotions involved.</a:t>
            </a:r>
          </a:p>
          <a:p>
            <a:pPr marL="627063"/>
            <a:endParaRPr lang="en-GB" sz="1200" dirty="0" smtClean="0"/>
          </a:p>
          <a:p>
            <a:endParaRPr lang="en-GB" sz="1200" dirty="0"/>
          </a:p>
          <a:p>
            <a:endParaRPr lang="en-GB" sz="1200" dirty="0" smtClean="0"/>
          </a:p>
          <a:p>
            <a:endParaRPr lang="en-GB" sz="1200" dirty="0"/>
          </a:p>
          <a:p>
            <a:endParaRPr lang="en-GB" sz="1200" dirty="0" smtClean="0"/>
          </a:p>
          <a:p>
            <a:endParaRPr lang="en-GB" sz="1200" dirty="0"/>
          </a:p>
        </p:txBody>
      </p:sp>
      <p:sp>
        <p:nvSpPr>
          <p:cNvPr id="10" name="TextBox 9"/>
          <p:cNvSpPr txBox="1"/>
          <p:nvPr/>
        </p:nvSpPr>
        <p:spPr>
          <a:xfrm>
            <a:off x="259302" y="5172093"/>
            <a:ext cx="5227093" cy="1569660"/>
          </a:xfrm>
          <a:prstGeom prst="rect">
            <a:avLst/>
          </a:prstGeom>
          <a:ln w="57150">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627063"/>
            <a:r>
              <a:rPr lang="en-GB" sz="1200" dirty="0" smtClean="0"/>
              <a:t>Zoom in! Go in to great detail about one thing you can see. Describe it carefully.</a:t>
            </a:r>
          </a:p>
          <a:p>
            <a:pPr marL="627063"/>
            <a:endParaRPr lang="en-GB" sz="1200" dirty="0" smtClean="0"/>
          </a:p>
          <a:p>
            <a:endParaRPr lang="en-GB" sz="1200" dirty="0"/>
          </a:p>
          <a:p>
            <a:endParaRPr lang="en-GB" sz="1200" dirty="0" smtClean="0"/>
          </a:p>
          <a:p>
            <a:endParaRPr lang="en-GB" sz="1200" dirty="0"/>
          </a:p>
          <a:p>
            <a:endParaRPr lang="en-GB" sz="1200" dirty="0" smtClean="0"/>
          </a:p>
          <a:p>
            <a:endParaRPr lang="en-GB" sz="1200" dirty="0"/>
          </a:p>
        </p:txBody>
      </p:sp>
      <p:sp>
        <p:nvSpPr>
          <p:cNvPr id="11" name="TextBox 10"/>
          <p:cNvSpPr txBox="1"/>
          <p:nvPr/>
        </p:nvSpPr>
        <p:spPr>
          <a:xfrm>
            <a:off x="6441743" y="4464880"/>
            <a:ext cx="5227093" cy="1384995"/>
          </a:xfrm>
          <a:prstGeom prst="rect">
            <a:avLst/>
          </a:prstGeom>
          <a:ln w="57150">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627063"/>
            <a:r>
              <a:rPr lang="en-GB" sz="1200" dirty="0" smtClean="0"/>
              <a:t>What happens next? What happens after the image?</a:t>
            </a:r>
          </a:p>
          <a:p>
            <a:pPr marL="627063"/>
            <a:endParaRPr lang="en-GB" sz="1200" dirty="0" smtClean="0"/>
          </a:p>
          <a:p>
            <a:endParaRPr lang="en-GB" sz="1200" dirty="0"/>
          </a:p>
          <a:p>
            <a:endParaRPr lang="en-GB" sz="1200" dirty="0" smtClean="0"/>
          </a:p>
          <a:p>
            <a:endParaRPr lang="en-GB" sz="1200" dirty="0"/>
          </a:p>
          <a:p>
            <a:endParaRPr lang="en-GB" sz="1200" dirty="0" smtClean="0"/>
          </a:p>
          <a:p>
            <a:endParaRPr lang="en-GB" sz="1200" dirty="0"/>
          </a:p>
        </p:txBody>
      </p:sp>
      <p:pic>
        <p:nvPicPr>
          <p:cNvPr id="22" name="Picture 2" descr="Image result for arrow"/>
          <p:cNvPicPr>
            <a:picLocks noChangeAspect="1" noChangeArrowheads="1"/>
          </p:cNvPicPr>
          <p:nvPr/>
        </p:nvPicPr>
        <p:blipFill>
          <a:blip r:embed="rId3">
            <a:duotone>
              <a:prstClr val="black"/>
              <a:srgbClr val="FF9900">
                <a:tint val="45000"/>
                <a:satMod val="400000"/>
              </a:srgbClr>
            </a:duotone>
            <a:extLst>
              <a:ext uri="{28A0092B-C50C-407E-A947-70E740481C1C}">
                <a14:useLocalDpi xmlns:a14="http://schemas.microsoft.com/office/drawing/2010/main" val="0"/>
              </a:ext>
            </a:extLst>
          </a:blip>
          <a:srcRect/>
          <a:stretch>
            <a:fillRect/>
          </a:stretch>
        </p:blipFill>
        <p:spPr bwMode="auto">
          <a:xfrm rot="17684126">
            <a:off x="5038418" y="3853696"/>
            <a:ext cx="2222565" cy="1014948"/>
          </a:xfrm>
          <a:prstGeom prst="rect">
            <a:avLst/>
          </a:prstGeom>
          <a:noFill/>
          <a:extLst>
            <a:ext uri="{909E8E84-426E-40DD-AFC4-6F175D3DCCD1}">
              <a14:hiddenFill xmlns:a14="http://schemas.microsoft.com/office/drawing/2010/main">
                <a:solidFill>
                  <a:srgbClr val="FFFFFF"/>
                </a:solidFill>
              </a14:hiddenFill>
            </a:ext>
          </a:extLst>
        </p:spPr>
      </p:pic>
      <p:sp>
        <p:nvSpPr>
          <p:cNvPr id="13" name="Oval 12"/>
          <p:cNvSpPr/>
          <p:nvPr/>
        </p:nvSpPr>
        <p:spPr>
          <a:xfrm>
            <a:off x="76853" y="31381"/>
            <a:ext cx="467330" cy="476071"/>
          </a:xfrm>
          <a:prstGeom prst="ellipse">
            <a:avLst/>
          </a:prstGeom>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n-US" sz="1600" dirty="0">
                <a:ln w="0"/>
                <a:solidFill>
                  <a:schemeClr val="tx1"/>
                </a:solidFill>
                <a:latin typeface="Arial Black" panose="020B0A04020102020204" pitchFamily="34" charset="0"/>
                <a:cs typeface="Aharoni" panose="02010803020104030203" pitchFamily="2" charset="-79"/>
              </a:rPr>
              <a:t>5</a:t>
            </a:r>
            <a:endParaRPr lang="en-US" sz="1600" b="0" cap="none" spc="0" dirty="0">
              <a:ln w="0"/>
              <a:solidFill>
                <a:schemeClr val="tx1"/>
              </a:solidFill>
              <a:latin typeface="Arial Black" panose="020B0A04020102020204" pitchFamily="34" charset="0"/>
              <a:cs typeface="Aharoni" panose="02010803020104030203" pitchFamily="2" charset="-79"/>
            </a:endParaRPr>
          </a:p>
        </p:txBody>
      </p:sp>
      <p:sp>
        <p:nvSpPr>
          <p:cNvPr id="14" name="Oval 13"/>
          <p:cNvSpPr/>
          <p:nvPr/>
        </p:nvSpPr>
        <p:spPr>
          <a:xfrm>
            <a:off x="76853" y="1667004"/>
            <a:ext cx="467330" cy="476071"/>
          </a:xfrm>
          <a:prstGeom prst="ellipse">
            <a:avLst/>
          </a:prstGeom>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n-US" sz="1600" dirty="0">
                <a:ln w="0"/>
                <a:solidFill>
                  <a:schemeClr val="tx1"/>
                </a:solidFill>
                <a:latin typeface="Arial Black" panose="020B0A04020102020204" pitchFamily="34" charset="0"/>
                <a:cs typeface="Aharoni" panose="02010803020104030203" pitchFamily="2" charset="-79"/>
              </a:rPr>
              <a:t>1</a:t>
            </a:r>
            <a:endParaRPr lang="en-US" sz="1600" b="0" cap="none" spc="0" dirty="0">
              <a:ln w="0"/>
              <a:solidFill>
                <a:schemeClr val="tx1"/>
              </a:solidFill>
              <a:latin typeface="Arial Black" panose="020B0A04020102020204" pitchFamily="34" charset="0"/>
              <a:cs typeface="Aharoni" panose="02010803020104030203" pitchFamily="2" charset="-79"/>
            </a:endParaRPr>
          </a:p>
        </p:txBody>
      </p:sp>
      <p:sp>
        <p:nvSpPr>
          <p:cNvPr id="15" name="Oval 14"/>
          <p:cNvSpPr/>
          <p:nvPr/>
        </p:nvSpPr>
        <p:spPr>
          <a:xfrm>
            <a:off x="134746" y="3234388"/>
            <a:ext cx="467330" cy="476071"/>
          </a:xfrm>
          <a:prstGeom prst="ellipse">
            <a:avLst/>
          </a:prstGeom>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n-US" sz="1600" dirty="0">
                <a:ln w="0"/>
                <a:solidFill>
                  <a:schemeClr val="tx1"/>
                </a:solidFill>
                <a:latin typeface="Arial Black" panose="020B0A04020102020204" pitchFamily="34" charset="0"/>
                <a:cs typeface="Aharoni" panose="02010803020104030203" pitchFamily="2" charset="-79"/>
              </a:rPr>
              <a:t>2</a:t>
            </a:r>
            <a:endParaRPr lang="en-US" sz="1600" b="0" cap="none" spc="0" dirty="0">
              <a:ln w="0"/>
              <a:solidFill>
                <a:schemeClr val="tx1"/>
              </a:solidFill>
              <a:latin typeface="Arial Black" panose="020B0A04020102020204" pitchFamily="34" charset="0"/>
              <a:cs typeface="Aharoni" panose="02010803020104030203" pitchFamily="2" charset="-79"/>
            </a:endParaRPr>
          </a:p>
        </p:txBody>
      </p:sp>
      <p:sp>
        <p:nvSpPr>
          <p:cNvPr id="16" name="Oval 15"/>
          <p:cNvSpPr/>
          <p:nvPr/>
        </p:nvSpPr>
        <p:spPr>
          <a:xfrm>
            <a:off x="134746" y="5065330"/>
            <a:ext cx="467330" cy="476071"/>
          </a:xfrm>
          <a:prstGeom prst="ellipse">
            <a:avLst/>
          </a:prstGeom>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n-US" sz="1600" dirty="0">
                <a:ln w="0"/>
                <a:solidFill>
                  <a:schemeClr val="tx1"/>
                </a:solidFill>
                <a:latin typeface="Arial Black" panose="020B0A04020102020204" pitchFamily="34" charset="0"/>
                <a:cs typeface="Aharoni" panose="02010803020104030203" pitchFamily="2" charset="-79"/>
              </a:rPr>
              <a:t>3</a:t>
            </a:r>
            <a:endParaRPr lang="en-US" sz="1600" b="0" cap="none" spc="0" dirty="0">
              <a:ln w="0"/>
              <a:solidFill>
                <a:schemeClr val="tx1"/>
              </a:solidFill>
              <a:latin typeface="Arial Black" panose="020B0A04020102020204" pitchFamily="34" charset="0"/>
              <a:cs typeface="Aharoni" panose="02010803020104030203" pitchFamily="2" charset="-79"/>
            </a:endParaRPr>
          </a:p>
        </p:txBody>
      </p:sp>
      <p:sp>
        <p:nvSpPr>
          <p:cNvPr id="17" name="Oval 16"/>
          <p:cNvSpPr/>
          <p:nvPr/>
        </p:nvSpPr>
        <p:spPr>
          <a:xfrm>
            <a:off x="6208078" y="4226844"/>
            <a:ext cx="467330" cy="476071"/>
          </a:xfrm>
          <a:prstGeom prst="ellipse">
            <a:avLst/>
          </a:prstGeom>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n-US" sz="1600" dirty="0">
                <a:ln w="0"/>
                <a:solidFill>
                  <a:schemeClr val="tx1"/>
                </a:solidFill>
                <a:latin typeface="Arial Black" panose="020B0A04020102020204" pitchFamily="34" charset="0"/>
                <a:cs typeface="Aharoni" panose="02010803020104030203" pitchFamily="2" charset="-79"/>
              </a:rPr>
              <a:t>4</a:t>
            </a:r>
            <a:endParaRPr lang="en-US" sz="1600" b="0" cap="none" spc="0" dirty="0">
              <a:ln w="0"/>
              <a:solidFill>
                <a:schemeClr val="tx1"/>
              </a:solidFill>
              <a:latin typeface="Arial Black" panose="020B0A04020102020204" pitchFamily="34" charset="0"/>
              <a:cs typeface="Aharoni" panose="02010803020104030203" pitchFamily="2" charset="-79"/>
            </a:endParaRPr>
          </a:p>
        </p:txBody>
      </p:sp>
      <p:sp>
        <p:nvSpPr>
          <p:cNvPr id="18" name="Rectangle 17"/>
          <p:cNvSpPr/>
          <p:nvPr/>
        </p:nvSpPr>
        <p:spPr>
          <a:xfrm>
            <a:off x="6901095" y="6152189"/>
            <a:ext cx="4308387" cy="523220"/>
          </a:xfrm>
          <a:prstGeom prst="rect">
            <a:avLst/>
          </a:prstGeom>
          <a:noFill/>
        </p:spPr>
        <p:txBody>
          <a:bodyPr wrap="square" lIns="91440" tIns="45720" rIns="91440" bIns="45720">
            <a:spAutoFit/>
          </a:bodyPr>
          <a:lstStyle/>
          <a:p>
            <a:pPr algn="ctr"/>
            <a:r>
              <a:rPr lang="en-US" sz="2800" b="0" cap="none" spc="0" dirty="0" smtClean="0">
                <a:ln w="0"/>
                <a:solidFill>
                  <a:schemeClr val="tx1"/>
                </a:solidFill>
                <a:latin typeface="Aharoni" panose="02010803020104030203" pitchFamily="2" charset="-79"/>
                <a:cs typeface="Aharoni" panose="02010803020104030203" pitchFamily="2" charset="-79"/>
              </a:rPr>
              <a:t>Now, you need to edit!</a:t>
            </a:r>
            <a:endParaRPr lang="en-US" sz="2800" b="0" cap="none" spc="0" dirty="0">
              <a:ln w="0"/>
              <a:solidFill>
                <a:schemeClr val="tx1"/>
              </a:solidFill>
              <a:latin typeface="Aharoni" panose="02010803020104030203" pitchFamily="2" charset="-79"/>
              <a:cs typeface="Aharoni" panose="02010803020104030203" pitchFamily="2" charset="-79"/>
            </a:endParaRPr>
          </a:p>
        </p:txBody>
      </p:sp>
      <p:pic>
        <p:nvPicPr>
          <p:cNvPr id="2050" name="Picture 2" descr="Image result for arrow"/>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91757" y="1725109"/>
            <a:ext cx="1429504" cy="101494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Image result for arr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843960">
            <a:off x="10769796" y="3806248"/>
            <a:ext cx="1429504" cy="101494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Image result for arrow"/>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7314914">
            <a:off x="5218559" y="2910946"/>
            <a:ext cx="1649507" cy="11711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hot cold cartoon thermomete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64" t="9124" r="20827" b="9719"/>
          <a:stretch/>
        </p:blipFill>
        <p:spPr bwMode="auto">
          <a:xfrm>
            <a:off x="5554639" y="5552217"/>
            <a:ext cx="887104" cy="12077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2140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Writing Time</a:t>
            </a:r>
            <a:endParaRPr lang="en-GB" dirty="0"/>
          </a:p>
        </p:txBody>
      </p:sp>
      <p:sp>
        <p:nvSpPr>
          <p:cNvPr id="3" name="Content Placeholder 2"/>
          <p:cNvSpPr>
            <a:spLocks noGrp="1"/>
          </p:cNvSpPr>
          <p:nvPr>
            <p:ph idx="1"/>
          </p:nvPr>
        </p:nvSpPr>
        <p:spPr>
          <a:xfrm>
            <a:off x="622535" y="1327710"/>
            <a:ext cx="7208570" cy="4351338"/>
          </a:xfr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a:normAutofit lnSpcReduction="10000"/>
          </a:bodyPr>
          <a:lstStyle/>
          <a:p>
            <a:pPr marL="0" indent="0">
              <a:buNone/>
            </a:pPr>
            <a:r>
              <a:rPr lang="en-GB" b="1" dirty="0" smtClean="0">
                <a:solidFill>
                  <a:sysClr val="windowText" lastClr="000000"/>
                </a:solidFill>
              </a:rPr>
              <a:t>You now have the next ten minutes to write the first one hundred words of your story.</a:t>
            </a:r>
          </a:p>
          <a:p>
            <a:pPr marL="0" indent="0">
              <a:buNone/>
            </a:pPr>
            <a:endParaRPr lang="en-GB" b="1" dirty="0" smtClean="0">
              <a:solidFill>
                <a:sysClr val="windowText" lastClr="000000"/>
              </a:solidFill>
            </a:endParaRPr>
          </a:p>
          <a:p>
            <a:pPr marL="0" indent="0">
              <a:buNone/>
            </a:pPr>
            <a:r>
              <a:rPr lang="en-GB" b="1" dirty="0" smtClean="0">
                <a:solidFill>
                  <a:sysClr val="windowText" lastClr="000000"/>
                </a:solidFill>
              </a:rPr>
              <a:t>After completing Paper One Q2 &amp; 3, you should know what makes a good piece of creative writing. Now it’s time to write one.</a:t>
            </a:r>
          </a:p>
          <a:p>
            <a:pPr marL="0" indent="0">
              <a:buNone/>
            </a:pPr>
            <a:endParaRPr lang="en-GB" b="1" dirty="0">
              <a:solidFill>
                <a:sysClr val="windowText" lastClr="000000"/>
              </a:solidFill>
            </a:endParaRPr>
          </a:p>
          <a:p>
            <a:pPr marL="0" indent="0">
              <a:buNone/>
            </a:pPr>
            <a:r>
              <a:rPr lang="en-GB" b="1" dirty="0" smtClean="0">
                <a:solidFill>
                  <a:sysClr val="windowText" lastClr="000000"/>
                </a:solidFill>
              </a:rPr>
              <a:t>One hundred words. No more. No less.</a:t>
            </a:r>
            <a:endParaRPr lang="en-GB" b="1" dirty="0">
              <a:solidFill>
                <a:sysClr val="windowText" lastClr="000000"/>
              </a:solidFill>
            </a:endParaRPr>
          </a:p>
        </p:txBody>
      </p:sp>
      <p:pic>
        <p:nvPicPr>
          <p:cNvPr id="4" name="Picture 3"/>
          <p:cNvPicPr>
            <a:picLocks noChangeAspect="1"/>
          </p:cNvPicPr>
          <p:nvPr/>
        </p:nvPicPr>
        <p:blipFill>
          <a:blip r:embed="rId2"/>
          <a:stretch>
            <a:fillRect/>
          </a:stretch>
        </p:blipFill>
        <p:spPr>
          <a:xfrm>
            <a:off x="8672543" y="341621"/>
            <a:ext cx="2739367" cy="1958068"/>
          </a:xfrm>
          <a:prstGeom prst="rect">
            <a:avLst/>
          </a:prstGeom>
        </p:spPr>
      </p:pic>
      <p:pic>
        <p:nvPicPr>
          <p:cNvPr id="5" name="Picture 4"/>
          <p:cNvPicPr>
            <a:picLocks noChangeAspect="1"/>
          </p:cNvPicPr>
          <p:nvPr/>
        </p:nvPicPr>
        <p:blipFill>
          <a:blip r:embed="rId3"/>
          <a:stretch>
            <a:fillRect/>
          </a:stretch>
        </p:blipFill>
        <p:spPr>
          <a:xfrm>
            <a:off x="9053750" y="2550879"/>
            <a:ext cx="1905000" cy="1905000"/>
          </a:xfrm>
          <a:prstGeom prst="rect">
            <a:avLst/>
          </a:prstGeom>
        </p:spPr>
      </p:pic>
      <p:pic>
        <p:nvPicPr>
          <p:cNvPr id="2050" name="Picture 2" descr="Image result for 100 wor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97220" y="4707069"/>
            <a:ext cx="1890014" cy="189001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22535" y="5841242"/>
            <a:ext cx="7208570" cy="369332"/>
          </a:xfrm>
          <a:prstGeom prst="rect">
            <a:avLst/>
          </a:prstGeom>
          <a:solidFill>
            <a:srgbClr val="FFFF00"/>
          </a:solidFill>
          <a:ln w="38100">
            <a:solidFill>
              <a:srgbClr val="FF0000"/>
            </a:solidFill>
          </a:ln>
        </p:spPr>
        <p:txBody>
          <a:bodyPr wrap="square" rtlCol="0">
            <a:spAutoFit/>
          </a:bodyPr>
          <a:lstStyle/>
          <a:p>
            <a:r>
              <a:rPr lang="en-GB" b="1" dirty="0" smtClean="0"/>
              <a:t>EXT:</a:t>
            </a:r>
            <a:r>
              <a:rPr lang="en-GB" dirty="0" smtClean="0"/>
              <a:t> Include a semantic field in your writing to add to the tone.</a:t>
            </a:r>
            <a:endParaRPr lang="en-GB" b="1" dirty="0"/>
          </a:p>
        </p:txBody>
      </p:sp>
    </p:spTree>
    <p:extLst>
      <p:ext uri="{BB962C8B-B14F-4D97-AF65-F5344CB8AC3E}">
        <p14:creationId xmlns:p14="http://schemas.microsoft.com/office/powerpoint/2010/main" val="24583501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655092"/>
            <a:ext cx="7574507" cy="62029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7970291" y="191069"/>
            <a:ext cx="3916907" cy="3139321"/>
          </a:xfrm>
          <a:prstGeom prst="rect">
            <a:avLst/>
          </a:prstGeom>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smtClean="0">
                <a:solidFill>
                  <a:sysClr val="windowText" lastClr="000000"/>
                </a:solidFill>
              </a:rPr>
              <a:t>Left half of the room:</a:t>
            </a:r>
          </a:p>
          <a:p>
            <a:endParaRPr lang="en-GB" dirty="0">
              <a:solidFill>
                <a:sysClr val="windowText" lastClr="000000"/>
              </a:solidFill>
            </a:endParaRPr>
          </a:p>
          <a:p>
            <a:r>
              <a:rPr lang="en-GB" dirty="0" smtClean="0">
                <a:solidFill>
                  <a:sysClr val="windowText" lastClr="000000"/>
                </a:solidFill>
              </a:rPr>
              <a:t>Focus on </a:t>
            </a:r>
            <a:r>
              <a:rPr lang="en-GB" b="1" dirty="0" smtClean="0">
                <a:solidFill>
                  <a:sysClr val="windowText" lastClr="000000"/>
                </a:solidFill>
              </a:rPr>
              <a:t>language</a:t>
            </a:r>
            <a:r>
              <a:rPr lang="en-GB" dirty="0" smtClean="0">
                <a:solidFill>
                  <a:sysClr val="windowText" lastClr="000000"/>
                </a:solidFill>
              </a:rPr>
              <a:t> in groups of 4. Each of you is responsible for annotating and analysing the text in the following high level areas:</a:t>
            </a:r>
          </a:p>
          <a:p>
            <a:pPr marL="342900" indent="-342900">
              <a:buFont typeface="+mj-lt"/>
              <a:buAutoNum type="arabicParenR"/>
            </a:pPr>
            <a:r>
              <a:rPr lang="en-GB" dirty="0" smtClean="0">
                <a:solidFill>
                  <a:sysClr val="windowText" lastClr="000000"/>
                </a:solidFill>
              </a:rPr>
              <a:t>Sophisticated vocabulary</a:t>
            </a:r>
          </a:p>
          <a:p>
            <a:pPr marL="342900" indent="-342900">
              <a:buFont typeface="+mj-lt"/>
              <a:buAutoNum type="arabicParenR"/>
            </a:pPr>
            <a:r>
              <a:rPr lang="en-GB" dirty="0" smtClean="0">
                <a:solidFill>
                  <a:sysClr val="windowText" lastClr="000000"/>
                </a:solidFill>
              </a:rPr>
              <a:t>Language devices</a:t>
            </a:r>
          </a:p>
          <a:p>
            <a:pPr marL="342900" indent="-342900">
              <a:buFont typeface="+mj-lt"/>
              <a:buAutoNum type="arabicParenR"/>
            </a:pPr>
            <a:r>
              <a:rPr lang="en-GB" dirty="0" smtClean="0">
                <a:solidFill>
                  <a:sysClr val="windowText" lastClr="000000"/>
                </a:solidFill>
              </a:rPr>
              <a:t>Connected ideas.</a:t>
            </a:r>
          </a:p>
          <a:p>
            <a:pPr marL="342900" indent="-342900">
              <a:buFont typeface="+mj-lt"/>
              <a:buAutoNum type="arabicParenR"/>
            </a:pPr>
            <a:r>
              <a:rPr lang="en-GB" dirty="0" smtClean="0">
                <a:solidFill>
                  <a:sysClr val="windowText" lastClr="000000"/>
                </a:solidFill>
              </a:rPr>
              <a:t>Tone &amp; </a:t>
            </a:r>
            <a:r>
              <a:rPr lang="en-GB" dirty="0">
                <a:solidFill>
                  <a:sysClr val="windowText" lastClr="000000"/>
                </a:solidFill>
              </a:rPr>
              <a:t>r</a:t>
            </a:r>
            <a:r>
              <a:rPr lang="en-GB" dirty="0" smtClean="0">
                <a:solidFill>
                  <a:sysClr val="windowText" lastClr="000000"/>
                </a:solidFill>
              </a:rPr>
              <a:t>eader engagement</a:t>
            </a:r>
            <a:endParaRPr lang="en-GB" dirty="0">
              <a:solidFill>
                <a:sysClr val="windowText" lastClr="000000"/>
              </a:solidFill>
            </a:endParaRPr>
          </a:p>
        </p:txBody>
      </p:sp>
      <p:sp>
        <p:nvSpPr>
          <p:cNvPr id="6" name="TextBox 5"/>
          <p:cNvSpPr txBox="1"/>
          <p:nvPr/>
        </p:nvSpPr>
        <p:spPr>
          <a:xfrm>
            <a:off x="7970292" y="3577989"/>
            <a:ext cx="3916907" cy="3139321"/>
          </a:xfrm>
          <a:prstGeom prst="rect">
            <a:avLst/>
          </a:prstGeom>
          <a:solidFill>
            <a:schemeClr val="accent3"/>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smtClean="0">
                <a:solidFill>
                  <a:sysClr val="windowText" lastClr="000000"/>
                </a:solidFill>
              </a:rPr>
              <a:t>Right half of the room:</a:t>
            </a:r>
          </a:p>
          <a:p>
            <a:endParaRPr lang="en-GB" dirty="0">
              <a:solidFill>
                <a:sysClr val="windowText" lastClr="000000"/>
              </a:solidFill>
            </a:endParaRPr>
          </a:p>
          <a:p>
            <a:r>
              <a:rPr lang="en-GB" dirty="0" smtClean="0">
                <a:solidFill>
                  <a:sysClr val="windowText" lastClr="000000"/>
                </a:solidFill>
              </a:rPr>
              <a:t>Focus on </a:t>
            </a:r>
            <a:r>
              <a:rPr lang="en-GB" b="1" dirty="0" smtClean="0">
                <a:solidFill>
                  <a:sysClr val="windowText" lastClr="000000"/>
                </a:solidFill>
              </a:rPr>
              <a:t>structure</a:t>
            </a:r>
            <a:r>
              <a:rPr lang="en-GB" dirty="0" smtClean="0">
                <a:solidFill>
                  <a:sysClr val="windowText" lastClr="000000"/>
                </a:solidFill>
              </a:rPr>
              <a:t> in groups of 4. Each of you is responsible for annotating and analysing the text in the following high level areas:</a:t>
            </a:r>
          </a:p>
          <a:p>
            <a:pPr marL="342900" indent="-342900">
              <a:buFont typeface="+mj-lt"/>
              <a:buAutoNum type="arabicParenR"/>
            </a:pPr>
            <a:r>
              <a:rPr lang="en-GB" dirty="0" smtClean="0">
                <a:solidFill>
                  <a:sysClr val="windowText" lastClr="000000"/>
                </a:solidFill>
              </a:rPr>
              <a:t>Sentences</a:t>
            </a:r>
          </a:p>
          <a:p>
            <a:pPr marL="342900" indent="-342900">
              <a:buFont typeface="+mj-lt"/>
              <a:buAutoNum type="arabicParenR"/>
            </a:pPr>
            <a:r>
              <a:rPr lang="en-GB" dirty="0" smtClean="0">
                <a:solidFill>
                  <a:sysClr val="windowText" lastClr="000000"/>
                </a:solidFill>
              </a:rPr>
              <a:t>Paragraphs</a:t>
            </a:r>
          </a:p>
          <a:p>
            <a:pPr marL="342900" indent="-342900">
              <a:buFont typeface="+mj-lt"/>
              <a:buAutoNum type="arabicParenR"/>
            </a:pPr>
            <a:r>
              <a:rPr lang="en-GB" dirty="0" smtClean="0">
                <a:solidFill>
                  <a:sysClr val="windowText" lastClr="000000"/>
                </a:solidFill>
              </a:rPr>
              <a:t>Sentence openers</a:t>
            </a:r>
          </a:p>
          <a:p>
            <a:pPr marL="342900" indent="-342900">
              <a:buFont typeface="+mj-lt"/>
              <a:buAutoNum type="arabicParenR"/>
            </a:pPr>
            <a:r>
              <a:rPr lang="en-GB" dirty="0" smtClean="0">
                <a:solidFill>
                  <a:sysClr val="windowText" lastClr="000000"/>
                </a:solidFill>
              </a:rPr>
              <a:t>Punctuation</a:t>
            </a:r>
            <a:endParaRPr lang="en-GB" dirty="0">
              <a:solidFill>
                <a:sysClr val="windowText" lastClr="000000"/>
              </a:solidFill>
            </a:endParaRPr>
          </a:p>
        </p:txBody>
      </p:sp>
      <p:sp>
        <p:nvSpPr>
          <p:cNvPr id="7" name="TextBox 6"/>
          <p:cNvSpPr txBox="1"/>
          <p:nvPr/>
        </p:nvSpPr>
        <p:spPr>
          <a:xfrm>
            <a:off x="-1" y="0"/>
            <a:ext cx="6892119" cy="584775"/>
          </a:xfrm>
          <a:prstGeom prst="rect">
            <a:avLst/>
          </a:prstGeom>
          <a:noFill/>
        </p:spPr>
        <p:txBody>
          <a:bodyPr wrap="square" rtlCol="0">
            <a:spAutoFit/>
          </a:bodyPr>
          <a:lstStyle/>
          <a:p>
            <a:r>
              <a:rPr lang="en-GB" sz="3200" dirty="0" smtClean="0">
                <a:latin typeface="+mj-lt"/>
              </a:rPr>
              <a:t>More Than This by Patrick Ness</a:t>
            </a:r>
            <a:endParaRPr lang="en-GB" sz="3200" dirty="0">
              <a:latin typeface="+mj-lt"/>
            </a:endParaRPr>
          </a:p>
        </p:txBody>
      </p:sp>
    </p:spTree>
    <p:extLst>
      <p:ext uri="{BB962C8B-B14F-4D97-AF65-F5344CB8AC3E}">
        <p14:creationId xmlns:p14="http://schemas.microsoft.com/office/powerpoint/2010/main" val="26691606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More Than This</a:t>
            </a:r>
            <a:endParaRPr lang="en-GB" dirty="0"/>
          </a:p>
        </p:txBody>
      </p:sp>
      <p:sp>
        <p:nvSpPr>
          <p:cNvPr id="3" name="Content Placeholder 2"/>
          <p:cNvSpPr>
            <a:spLocks noGrp="1"/>
          </p:cNvSpPr>
          <p:nvPr>
            <p:ph idx="1"/>
          </p:nvPr>
        </p:nvSpPr>
        <p:spPr>
          <a:xfrm>
            <a:off x="849325" y="1325563"/>
            <a:ext cx="6477000" cy="2371259"/>
          </a:xfrm>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ormAutofit fontScale="92500"/>
          </a:bodyPr>
          <a:lstStyle/>
          <a:p>
            <a:pPr marL="514350" indent="-514350">
              <a:buAutoNum type="arabicParenR"/>
            </a:pPr>
            <a:r>
              <a:rPr lang="en-GB" dirty="0" smtClean="0">
                <a:solidFill>
                  <a:sysClr val="windowText" lastClr="000000"/>
                </a:solidFill>
              </a:rPr>
              <a:t>Feedback what you have learned about your area of expertise to the rest of your four-person group.</a:t>
            </a:r>
          </a:p>
          <a:p>
            <a:pPr marL="514350" indent="-514350">
              <a:buAutoNum type="arabicParenR"/>
            </a:pPr>
            <a:r>
              <a:rPr lang="en-GB" dirty="0" smtClean="0">
                <a:solidFill>
                  <a:sysClr val="windowText" lastClr="000000"/>
                </a:solidFill>
              </a:rPr>
              <a:t>Now, structure and language groups need to swap ideas.</a:t>
            </a:r>
            <a:br>
              <a:rPr lang="en-GB" dirty="0" smtClean="0">
                <a:solidFill>
                  <a:sysClr val="windowText" lastClr="000000"/>
                </a:solidFill>
              </a:rPr>
            </a:br>
            <a:endParaRPr lang="en-GB" dirty="0" smtClean="0">
              <a:solidFill>
                <a:sysClr val="windowText" lastClr="000000"/>
              </a:solidFill>
            </a:endParaRPr>
          </a:p>
        </p:txBody>
      </p:sp>
      <p:pic>
        <p:nvPicPr>
          <p:cNvPr id="4" name="Picture 3"/>
          <p:cNvPicPr>
            <a:picLocks noChangeAspect="1"/>
          </p:cNvPicPr>
          <p:nvPr/>
        </p:nvPicPr>
        <p:blipFill>
          <a:blip r:embed="rId2"/>
          <a:stretch>
            <a:fillRect/>
          </a:stretch>
        </p:blipFill>
        <p:spPr>
          <a:xfrm>
            <a:off x="8175649" y="384969"/>
            <a:ext cx="3019425" cy="2381250"/>
          </a:xfrm>
          <a:prstGeom prst="rect">
            <a:avLst/>
          </a:prstGeom>
        </p:spPr>
      </p:pic>
      <p:sp>
        <p:nvSpPr>
          <p:cNvPr id="5" name="TextBox 4"/>
          <p:cNvSpPr txBox="1"/>
          <p:nvPr/>
        </p:nvSpPr>
        <p:spPr>
          <a:xfrm>
            <a:off x="7492621" y="2988860"/>
            <a:ext cx="4476466" cy="1323439"/>
          </a:xfrm>
          <a:prstGeom prst="rect">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sz="2000" dirty="0" smtClean="0">
                <a:solidFill>
                  <a:sysClr val="windowText" lastClr="000000"/>
                </a:solidFill>
              </a:rPr>
              <a:t>Unless your response if 40/40, you should not be sat doing nothing! The best writers are the ones that re-write!</a:t>
            </a:r>
            <a:endParaRPr lang="en-GB" sz="2000" dirty="0">
              <a:solidFill>
                <a:sysClr val="windowText" lastClr="000000"/>
              </a:solidFill>
            </a:endParaRPr>
          </a:p>
        </p:txBody>
      </p:sp>
      <p:pic>
        <p:nvPicPr>
          <p:cNvPr id="6" name="Picture 5"/>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Lst>
          </a:blip>
          <a:srcRect t="29926" b="16940"/>
          <a:stretch/>
        </p:blipFill>
        <p:spPr>
          <a:xfrm>
            <a:off x="8382000" y="4534940"/>
            <a:ext cx="2606722" cy="20775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p:cNvSpPr/>
          <p:nvPr/>
        </p:nvSpPr>
        <p:spPr>
          <a:xfrm>
            <a:off x="849325" y="3934881"/>
            <a:ext cx="6477000" cy="2492990"/>
          </a:xfrm>
          <a:prstGeom prst="rect">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450850" indent="-450850"/>
            <a:r>
              <a:rPr lang="en-GB" sz="2600" dirty="0" smtClean="0">
                <a:solidFill>
                  <a:sysClr val="windowText" lastClr="000000"/>
                </a:solidFill>
              </a:rPr>
              <a:t>3) You </a:t>
            </a:r>
            <a:r>
              <a:rPr lang="en-GB" sz="2600" dirty="0">
                <a:solidFill>
                  <a:sysClr val="windowText" lastClr="000000"/>
                </a:solidFill>
              </a:rPr>
              <a:t>now have a success criteria of what makes an excellent piece of writing in terms of both language and structure. You should use this to improve your own piece of writing with a red pen.</a:t>
            </a:r>
          </a:p>
        </p:txBody>
      </p:sp>
    </p:spTree>
    <p:extLst>
      <p:ext uri="{BB962C8B-B14F-4D97-AF65-F5344CB8AC3E}">
        <p14:creationId xmlns:p14="http://schemas.microsoft.com/office/powerpoint/2010/main" val="504105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86976" y="1134872"/>
            <a:ext cx="11417300" cy="2143825"/>
          </a:xfrm>
          <a:solidFill>
            <a:schemeClr val="accent2"/>
          </a:solidFill>
          <a:ln w="381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a:normAutofit/>
          </a:bodyPr>
          <a:lstStyle/>
          <a:p>
            <a:pPr>
              <a:buFont typeface="Wingdings" panose="05000000000000000000" pitchFamily="2" charset="2"/>
              <a:buChar char="q"/>
            </a:pPr>
            <a:r>
              <a:rPr lang="en-GB" sz="2400" dirty="0">
                <a:solidFill>
                  <a:sysClr val="windowText" lastClr="000000"/>
                </a:solidFill>
              </a:rPr>
              <a:t>To revise the skills needed for English Language ‘Explorations in Creative Reading</a:t>
            </a:r>
            <a:r>
              <a:rPr lang="en-GB" sz="2400" dirty="0" smtClean="0">
                <a:solidFill>
                  <a:sysClr val="windowText" lastClr="000000"/>
                </a:solidFill>
              </a:rPr>
              <a:t>’</a:t>
            </a:r>
            <a:endParaRPr lang="en-GB" sz="2400" dirty="0">
              <a:solidFill>
                <a:sysClr val="windowText" lastClr="000000"/>
              </a:solidFill>
            </a:endParaRPr>
          </a:p>
          <a:p>
            <a:pPr>
              <a:buFont typeface="Wingdings" panose="05000000000000000000" pitchFamily="2" charset="2"/>
              <a:buChar char="q"/>
            </a:pPr>
            <a:r>
              <a:rPr lang="en-GB" sz="2400" dirty="0">
                <a:solidFill>
                  <a:sysClr val="windowText" lastClr="000000"/>
                </a:solidFill>
              </a:rPr>
              <a:t>To review the Assessment </a:t>
            </a:r>
            <a:r>
              <a:rPr lang="en-GB" sz="2400" dirty="0" smtClean="0">
                <a:solidFill>
                  <a:sysClr val="windowText" lastClr="000000"/>
                </a:solidFill>
              </a:rPr>
              <a:t>Objectives</a:t>
            </a:r>
          </a:p>
          <a:p>
            <a:pPr>
              <a:buFont typeface="Wingdings" panose="05000000000000000000" pitchFamily="2" charset="2"/>
              <a:buChar char="q"/>
            </a:pPr>
            <a:r>
              <a:rPr lang="en-GB" sz="2400" dirty="0" smtClean="0">
                <a:solidFill>
                  <a:sysClr val="windowText" lastClr="000000"/>
                </a:solidFill>
              </a:rPr>
              <a:t>To </a:t>
            </a:r>
            <a:r>
              <a:rPr lang="en-GB" sz="2400" dirty="0" smtClean="0">
                <a:solidFill>
                  <a:sysClr val="windowText" lastClr="000000"/>
                </a:solidFill>
              </a:rPr>
              <a:t>understand the different elements to the </a:t>
            </a:r>
            <a:r>
              <a:rPr lang="en-GB" sz="2400" dirty="0" smtClean="0">
                <a:solidFill>
                  <a:sysClr val="windowText" lastClr="000000"/>
                </a:solidFill>
              </a:rPr>
              <a:t>exam</a:t>
            </a:r>
          </a:p>
          <a:p>
            <a:pPr>
              <a:buFont typeface="Wingdings" panose="05000000000000000000" pitchFamily="2" charset="2"/>
              <a:buChar char="q"/>
            </a:pPr>
            <a:r>
              <a:rPr lang="en-GB" sz="2400" dirty="0" smtClean="0">
                <a:solidFill>
                  <a:sysClr val="windowText" lastClr="000000"/>
                </a:solidFill>
              </a:rPr>
              <a:t>To attempt a Q2 and a Q3</a:t>
            </a:r>
            <a:endParaRPr lang="en-GB" sz="2400" dirty="0">
              <a:solidFill>
                <a:sysClr val="windowText" lastClr="000000"/>
              </a:solidFill>
            </a:endParaRPr>
          </a:p>
          <a:p>
            <a:pPr marL="0" indent="0">
              <a:buNone/>
            </a:pPr>
            <a:endParaRPr lang="en-GB" sz="2400" dirty="0">
              <a:solidFill>
                <a:sysClr val="windowText" lastClr="000000"/>
              </a:solidFill>
            </a:endParaRPr>
          </a:p>
        </p:txBody>
      </p:sp>
      <p:sp>
        <p:nvSpPr>
          <p:cNvPr id="2" name="Rectangle 1"/>
          <p:cNvSpPr/>
          <p:nvPr/>
        </p:nvSpPr>
        <p:spPr>
          <a:xfrm>
            <a:off x="0" y="-4464"/>
            <a:ext cx="6407523"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Lesson Objectives:</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5" name="Rectangle 4"/>
          <p:cNvSpPr/>
          <p:nvPr/>
        </p:nvSpPr>
        <p:spPr>
          <a:xfrm>
            <a:off x="5792085" y="3278697"/>
            <a:ext cx="6282490"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Lesson Outcomes:</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3" name="Picture 2"/>
          <p:cNvPicPr>
            <a:picLocks noChangeAspect="1"/>
          </p:cNvPicPr>
          <p:nvPr/>
        </p:nvPicPr>
        <p:blipFill>
          <a:blip r:embed="rId2"/>
          <a:stretch>
            <a:fillRect/>
          </a:stretch>
        </p:blipFill>
        <p:spPr>
          <a:xfrm>
            <a:off x="723147" y="4157492"/>
            <a:ext cx="11046909" cy="2530059"/>
          </a:xfrm>
          <a:prstGeom prst="rect">
            <a:avLst/>
          </a:prstGeom>
        </p:spPr>
      </p:pic>
    </p:spTree>
    <p:extLst>
      <p:ext uri="{BB962C8B-B14F-4D97-AF65-F5344CB8AC3E}">
        <p14:creationId xmlns:p14="http://schemas.microsoft.com/office/powerpoint/2010/main" val="29670239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Plenary</a:t>
            </a:r>
            <a:endParaRPr lang="en-GB" dirty="0"/>
          </a:p>
        </p:txBody>
      </p:sp>
      <p:sp>
        <p:nvSpPr>
          <p:cNvPr id="3" name="Content Placeholder 2"/>
          <p:cNvSpPr>
            <a:spLocks noGrp="1"/>
          </p:cNvSpPr>
          <p:nvPr>
            <p:ph idx="1"/>
          </p:nvPr>
        </p:nvSpPr>
        <p:spPr>
          <a:xfrm>
            <a:off x="838200" y="1825625"/>
            <a:ext cx="5958385" cy="4351338"/>
          </a:xfr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a:lstStyle/>
          <a:p>
            <a:pPr marL="0" indent="0" algn="ctr">
              <a:buNone/>
            </a:pPr>
            <a:r>
              <a:rPr lang="en-GB" dirty="0" smtClean="0">
                <a:solidFill>
                  <a:sysClr val="windowText" lastClr="000000"/>
                </a:solidFill>
              </a:rPr>
              <a:t>What have you learned about what makes a good piece of creative writing?</a:t>
            </a:r>
          </a:p>
          <a:p>
            <a:pPr marL="0" indent="0" algn="ctr">
              <a:buNone/>
            </a:pPr>
            <a:endParaRPr lang="en-GB" dirty="0">
              <a:solidFill>
                <a:sysClr val="windowText" lastClr="000000"/>
              </a:solidFill>
            </a:endParaRPr>
          </a:p>
          <a:p>
            <a:pPr marL="0" indent="0" algn="ctr">
              <a:buNone/>
            </a:pPr>
            <a:r>
              <a:rPr lang="en-GB" dirty="0" smtClean="0">
                <a:solidFill>
                  <a:sysClr val="windowText" lastClr="000000"/>
                </a:solidFill>
              </a:rPr>
              <a:t>What have you altered in your improved (red) story? What have you included to ensure that you are achieving or exceeding your MTG?</a:t>
            </a:r>
            <a:endParaRPr lang="en-GB" dirty="0">
              <a:solidFill>
                <a:sysClr val="windowText" lastClr="000000"/>
              </a:solidFill>
            </a:endParaRPr>
          </a:p>
        </p:txBody>
      </p:sp>
      <p:pic>
        <p:nvPicPr>
          <p:cNvPr id="4" name="Picture 3"/>
          <p:cNvPicPr>
            <a:picLocks noChangeAspect="1"/>
          </p:cNvPicPr>
          <p:nvPr/>
        </p:nvPicPr>
        <p:blipFill>
          <a:blip r:embed="rId2"/>
          <a:stretch>
            <a:fillRect/>
          </a:stretch>
        </p:blipFill>
        <p:spPr>
          <a:xfrm>
            <a:off x="6993340" y="1825625"/>
            <a:ext cx="4285396" cy="4285396"/>
          </a:xfrm>
          <a:prstGeom prst="rect">
            <a:avLst/>
          </a:prstGeom>
        </p:spPr>
      </p:pic>
    </p:spTree>
    <p:extLst>
      <p:ext uri="{BB962C8B-B14F-4D97-AF65-F5344CB8AC3E}">
        <p14:creationId xmlns:p14="http://schemas.microsoft.com/office/powerpoint/2010/main" val="26006929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3863752" y="1305544"/>
            <a:ext cx="4392488" cy="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3863752" y="1315780"/>
            <a:ext cx="0" cy="648072"/>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8256240" y="1303748"/>
            <a:ext cx="0" cy="648072"/>
          </a:xfrm>
          <a:prstGeom prst="line">
            <a:avLst/>
          </a:prstGeom>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2739017" y="1886236"/>
            <a:ext cx="2249470" cy="461665"/>
          </a:xfrm>
          <a:prstGeom prst="rect">
            <a:avLst/>
          </a:prstGeom>
          <a:ln w="381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GB" sz="2400" b="1" dirty="0">
                <a:solidFill>
                  <a:sysClr val="windowText" lastClr="000000"/>
                </a:solidFill>
              </a:rPr>
              <a:t>Paper 1 50%</a:t>
            </a:r>
          </a:p>
        </p:txBody>
      </p:sp>
      <p:sp>
        <p:nvSpPr>
          <p:cNvPr id="17" name="TextBox 16"/>
          <p:cNvSpPr txBox="1"/>
          <p:nvPr/>
        </p:nvSpPr>
        <p:spPr>
          <a:xfrm>
            <a:off x="7131505" y="1847441"/>
            <a:ext cx="2249470" cy="461665"/>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2400" b="1" dirty="0">
                <a:solidFill>
                  <a:sysClr val="windowText" lastClr="000000"/>
                </a:solidFill>
              </a:rPr>
              <a:t>Paper 2 50%</a:t>
            </a:r>
          </a:p>
        </p:txBody>
      </p:sp>
      <p:cxnSp>
        <p:nvCxnSpPr>
          <p:cNvPr id="19" name="Straight Connector 18"/>
          <p:cNvCxnSpPr/>
          <p:nvPr/>
        </p:nvCxnSpPr>
        <p:spPr>
          <a:xfrm>
            <a:off x="3863752" y="2347703"/>
            <a:ext cx="0" cy="402431"/>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a:off x="2423592" y="2750134"/>
            <a:ext cx="2952328" cy="0"/>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a:off x="2423592" y="2741651"/>
            <a:ext cx="0" cy="402431"/>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a:off x="5375920" y="2743784"/>
            <a:ext cx="0" cy="402431"/>
          </a:xfrm>
          <a:prstGeom prst="line">
            <a:avLst/>
          </a:prstGeom>
        </p:spPr>
        <p:style>
          <a:lnRef idx="1">
            <a:schemeClr val="dk1"/>
          </a:lnRef>
          <a:fillRef idx="0">
            <a:schemeClr val="dk1"/>
          </a:fillRef>
          <a:effectRef idx="0">
            <a:schemeClr val="dk1"/>
          </a:effectRef>
          <a:fontRef idx="minor">
            <a:schemeClr val="tx1"/>
          </a:fontRef>
        </p:style>
      </p:cxnSp>
      <p:sp>
        <p:nvSpPr>
          <p:cNvPr id="24" name="TextBox 23"/>
          <p:cNvSpPr txBox="1"/>
          <p:nvPr/>
        </p:nvSpPr>
        <p:spPr>
          <a:xfrm>
            <a:off x="1379984" y="3073007"/>
            <a:ext cx="2160240"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b="1" dirty="0"/>
              <a:t>Section A: </a:t>
            </a:r>
          </a:p>
          <a:p>
            <a:pPr algn="ctr"/>
            <a:r>
              <a:rPr lang="en-GB" i="1" dirty="0"/>
              <a:t>Reading </a:t>
            </a:r>
          </a:p>
          <a:p>
            <a:pPr algn="ctr"/>
            <a:r>
              <a:rPr lang="en-GB" dirty="0"/>
              <a:t>1 unseen literature fiction text</a:t>
            </a:r>
          </a:p>
          <a:p>
            <a:pPr algn="ctr"/>
            <a:endParaRPr lang="en-GB" dirty="0"/>
          </a:p>
        </p:txBody>
      </p:sp>
      <p:sp>
        <p:nvSpPr>
          <p:cNvPr id="25" name="TextBox 24"/>
          <p:cNvSpPr txBox="1"/>
          <p:nvPr/>
        </p:nvSpPr>
        <p:spPr>
          <a:xfrm>
            <a:off x="3723784" y="3096548"/>
            <a:ext cx="1796151" cy="147732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b="1" dirty="0"/>
              <a:t>Section B: </a:t>
            </a:r>
          </a:p>
          <a:p>
            <a:pPr algn="ctr"/>
            <a:r>
              <a:rPr lang="en-GB" i="1" dirty="0"/>
              <a:t>Writing</a:t>
            </a:r>
          </a:p>
          <a:p>
            <a:pPr algn="ctr"/>
            <a:r>
              <a:rPr lang="en-GB" dirty="0"/>
              <a:t>Descriptive or narrative </a:t>
            </a:r>
            <a:r>
              <a:rPr lang="en-GB" dirty="0" smtClean="0"/>
              <a:t>writing</a:t>
            </a:r>
            <a:endParaRPr lang="en-GB" dirty="0"/>
          </a:p>
        </p:txBody>
      </p:sp>
      <p:sp>
        <p:nvSpPr>
          <p:cNvPr id="26" name="TextBox 25"/>
          <p:cNvSpPr txBox="1"/>
          <p:nvPr/>
        </p:nvSpPr>
        <p:spPr>
          <a:xfrm>
            <a:off x="1703512" y="4934673"/>
            <a:ext cx="3672408" cy="707886"/>
          </a:xfrm>
          <a:prstGeom prst="rect">
            <a:avLst/>
          </a:prstGeom>
          <a:ln w="381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GB" sz="2000" b="1" dirty="0">
                <a:solidFill>
                  <a:sysClr val="windowText" lastClr="000000"/>
                </a:solidFill>
              </a:rPr>
              <a:t>Total exam time:  </a:t>
            </a:r>
          </a:p>
          <a:p>
            <a:pPr algn="ctr"/>
            <a:r>
              <a:rPr lang="en-GB" sz="2000" b="1" dirty="0">
                <a:solidFill>
                  <a:sysClr val="windowText" lastClr="000000"/>
                </a:solidFill>
              </a:rPr>
              <a:t>1 hour and 45 minutes</a:t>
            </a:r>
          </a:p>
        </p:txBody>
      </p:sp>
      <p:cxnSp>
        <p:nvCxnSpPr>
          <p:cNvPr id="29" name="Straight Connector 28"/>
          <p:cNvCxnSpPr/>
          <p:nvPr/>
        </p:nvCxnSpPr>
        <p:spPr>
          <a:xfrm>
            <a:off x="8256240" y="2293915"/>
            <a:ext cx="0" cy="402431"/>
          </a:xfrm>
          <a:prstGeom prst="line">
            <a:avLst/>
          </a:prstGeom>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a:off x="6816080" y="2696346"/>
            <a:ext cx="2952328" cy="0"/>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a:off x="6819900" y="2693524"/>
            <a:ext cx="0" cy="694375"/>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9768408" y="2689996"/>
            <a:ext cx="0" cy="492186"/>
          </a:xfrm>
          <a:prstGeom prst="line">
            <a:avLst/>
          </a:prstGeom>
        </p:spPr>
        <p:style>
          <a:lnRef idx="1">
            <a:schemeClr val="dk1"/>
          </a:lnRef>
          <a:fillRef idx="0">
            <a:schemeClr val="dk1"/>
          </a:fillRef>
          <a:effectRef idx="0">
            <a:schemeClr val="dk1"/>
          </a:effectRef>
          <a:fontRef idx="minor">
            <a:schemeClr val="tx1"/>
          </a:fontRef>
        </p:style>
      </p:cxnSp>
      <p:sp>
        <p:nvSpPr>
          <p:cNvPr id="33" name="TextBox 32"/>
          <p:cNvSpPr txBox="1"/>
          <p:nvPr/>
        </p:nvSpPr>
        <p:spPr>
          <a:xfrm>
            <a:off x="5802979" y="3126160"/>
            <a:ext cx="2160240" cy="147732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GB" b="1" dirty="0"/>
              <a:t>Section A: </a:t>
            </a:r>
          </a:p>
          <a:p>
            <a:pPr algn="ctr"/>
            <a:r>
              <a:rPr lang="en-GB" i="1" dirty="0"/>
              <a:t>Reading</a:t>
            </a:r>
          </a:p>
          <a:p>
            <a:pPr algn="ctr"/>
            <a:r>
              <a:rPr lang="en-GB" dirty="0"/>
              <a:t>1 non-fiction and 1 literary non-fiction text</a:t>
            </a:r>
          </a:p>
        </p:txBody>
      </p:sp>
      <p:sp>
        <p:nvSpPr>
          <p:cNvPr id="34" name="TextBox 33"/>
          <p:cNvSpPr txBox="1"/>
          <p:nvPr/>
        </p:nvSpPr>
        <p:spPr>
          <a:xfrm>
            <a:off x="8652066" y="3126160"/>
            <a:ext cx="2016224" cy="147732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GB" b="1" dirty="0"/>
              <a:t>Section B: </a:t>
            </a:r>
          </a:p>
          <a:p>
            <a:pPr algn="ctr"/>
            <a:r>
              <a:rPr lang="en-GB" i="1" dirty="0"/>
              <a:t>Writing</a:t>
            </a:r>
          </a:p>
          <a:p>
            <a:pPr algn="ctr"/>
            <a:r>
              <a:rPr lang="en-GB" dirty="0"/>
              <a:t>Writing to present a viewpoint</a:t>
            </a:r>
          </a:p>
          <a:p>
            <a:pPr algn="ctr"/>
            <a:endParaRPr lang="en-GB" dirty="0"/>
          </a:p>
        </p:txBody>
      </p:sp>
      <p:sp>
        <p:nvSpPr>
          <p:cNvPr id="35" name="TextBox 34"/>
          <p:cNvSpPr txBox="1"/>
          <p:nvPr/>
        </p:nvSpPr>
        <p:spPr>
          <a:xfrm>
            <a:off x="6663390" y="4944691"/>
            <a:ext cx="3672408" cy="707886"/>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2000" b="1" dirty="0">
                <a:solidFill>
                  <a:sysClr val="windowText" lastClr="000000"/>
                </a:solidFill>
              </a:rPr>
              <a:t>Total exam time:  </a:t>
            </a:r>
          </a:p>
          <a:p>
            <a:pPr algn="ctr"/>
            <a:r>
              <a:rPr lang="en-GB" sz="2000" b="1" dirty="0">
                <a:solidFill>
                  <a:sysClr val="windowText" lastClr="000000"/>
                </a:solidFill>
              </a:rPr>
              <a:t>1 hour and 45 minutes</a:t>
            </a:r>
          </a:p>
        </p:txBody>
      </p:sp>
      <p:sp>
        <p:nvSpPr>
          <p:cNvPr id="2" name="TextBox 1"/>
          <p:cNvSpPr txBox="1"/>
          <p:nvPr/>
        </p:nvSpPr>
        <p:spPr>
          <a:xfrm>
            <a:off x="999151" y="5748160"/>
            <a:ext cx="4863080" cy="646331"/>
          </a:xfrm>
          <a:prstGeom prst="rect">
            <a:avLst/>
          </a:prstGeom>
          <a:noFill/>
        </p:spPr>
        <p:txBody>
          <a:bodyPr wrap="square" rtlCol="0">
            <a:spAutoFit/>
          </a:bodyPr>
          <a:lstStyle/>
          <a:p>
            <a:pPr algn="ctr"/>
            <a:r>
              <a:rPr lang="en-GB" b="1" dirty="0" smtClean="0">
                <a:latin typeface="Arial" panose="020B0604020202020204" pitchFamily="34" charset="0"/>
                <a:cs typeface="Arial" panose="020B0604020202020204" pitchFamily="34" charset="0"/>
              </a:rPr>
              <a:t>Paper 1: Explorations in Creative Reading and Writing: Tuesday 5</a:t>
            </a:r>
            <a:r>
              <a:rPr lang="en-GB" b="1" baseline="30000" dirty="0" smtClean="0">
                <a:latin typeface="Arial" panose="020B0604020202020204" pitchFamily="34" charset="0"/>
                <a:cs typeface="Arial" panose="020B0604020202020204" pitchFamily="34" charset="0"/>
              </a:rPr>
              <a:t>th</a:t>
            </a:r>
            <a:r>
              <a:rPr lang="en-GB" b="1" dirty="0" smtClean="0">
                <a:latin typeface="Arial" panose="020B0604020202020204" pitchFamily="34" charset="0"/>
                <a:cs typeface="Arial" panose="020B0604020202020204" pitchFamily="34" charset="0"/>
              </a:rPr>
              <a:t> June am</a:t>
            </a:r>
          </a:p>
        </p:txBody>
      </p:sp>
      <p:sp>
        <p:nvSpPr>
          <p:cNvPr id="5" name="TextBox 4"/>
          <p:cNvSpPr txBox="1"/>
          <p:nvPr/>
        </p:nvSpPr>
        <p:spPr>
          <a:xfrm>
            <a:off x="3164813" y="677890"/>
            <a:ext cx="5790365" cy="461665"/>
          </a:xfrm>
          <a:prstGeom prst="rect">
            <a:avLst/>
          </a:prstGeom>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GB" sz="2400" b="1" dirty="0">
                <a:solidFill>
                  <a:sysClr val="windowText" lastClr="000000"/>
                </a:solidFill>
              </a:rPr>
              <a:t>AQA GCSE English Language</a:t>
            </a:r>
          </a:p>
        </p:txBody>
      </p:sp>
      <p:sp>
        <p:nvSpPr>
          <p:cNvPr id="6" name="Oval 5"/>
          <p:cNvSpPr/>
          <p:nvPr/>
        </p:nvSpPr>
        <p:spPr>
          <a:xfrm>
            <a:off x="1240016" y="2855736"/>
            <a:ext cx="2483768" cy="210304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0" name="Picture 2" descr="http://static.aqa.org.uk/assets/image/0015/51135/aqa_og_logo.png?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9040"/>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69581" y="5777772"/>
            <a:ext cx="4860025" cy="646331"/>
          </a:xfrm>
          <a:prstGeom prst="rect">
            <a:avLst/>
          </a:prstGeom>
          <a:noFill/>
        </p:spPr>
        <p:txBody>
          <a:bodyPr wrap="square" rtlCol="0">
            <a:spAutoFit/>
          </a:bodyPr>
          <a:lstStyle/>
          <a:p>
            <a:pPr algn="ctr"/>
            <a:r>
              <a:rPr lang="en-GB" b="1" dirty="0" smtClean="0">
                <a:latin typeface="Arial" panose="020B0604020202020204" pitchFamily="34" charset="0"/>
                <a:cs typeface="Arial" panose="020B0604020202020204" pitchFamily="34" charset="0"/>
              </a:rPr>
              <a:t>Paper 2: Writers’ Viewpoints and Perspectives</a:t>
            </a:r>
            <a:r>
              <a:rPr lang="en-GB" dirty="0" smtClean="0">
                <a:latin typeface="Arial" panose="020B0604020202020204" pitchFamily="34" charset="0"/>
                <a:cs typeface="Arial" panose="020B0604020202020204" pitchFamily="34" charset="0"/>
              </a:rPr>
              <a:t>: </a:t>
            </a:r>
            <a:r>
              <a:rPr lang="en-GB" b="1" dirty="0" smtClean="0">
                <a:latin typeface="Arial" panose="020B0604020202020204" pitchFamily="34" charset="0"/>
                <a:cs typeface="Arial" panose="020B0604020202020204" pitchFamily="34" charset="0"/>
              </a:rPr>
              <a:t>Friday 8</a:t>
            </a:r>
            <a:r>
              <a:rPr lang="en-GB" b="1" baseline="30000" dirty="0" smtClean="0">
                <a:latin typeface="Arial" panose="020B0604020202020204" pitchFamily="34" charset="0"/>
                <a:cs typeface="Arial" panose="020B0604020202020204" pitchFamily="34" charset="0"/>
              </a:rPr>
              <a:t>th</a:t>
            </a:r>
            <a:r>
              <a:rPr lang="en-GB" b="1" dirty="0" smtClean="0">
                <a:latin typeface="Arial" panose="020B0604020202020204" pitchFamily="34" charset="0"/>
                <a:cs typeface="Arial" panose="020B0604020202020204" pitchFamily="34" charset="0"/>
              </a:rPr>
              <a:t> June am</a:t>
            </a:r>
            <a:endParaRPr lang="en-GB" dirty="0"/>
          </a:p>
        </p:txBody>
      </p:sp>
      <p:sp>
        <p:nvSpPr>
          <p:cNvPr id="7" name="TextBox 6"/>
          <p:cNvSpPr txBox="1"/>
          <p:nvPr/>
        </p:nvSpPr>
        <p:spPr>
          <a:xfrm>
            <a:off x="668029" y="3010130"/>
            <a:ext cx="10388404" cy="1477328"/>
          </a:xfrm>
          <a:prstGeom prst="rect">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GB" b="1" dirty="0" smtClean="0">
                <a:solidFill>
                  <a:sysClr val="windowText" lastClr="000000"/>
                </a:solidFill>
              </a:rPr>
              <a:t>We’ve covered all of the content now – all that’s left is for you to revise. There are only a handful of lessons left!</a:t>
            </a:r>
          </a:p>
          <a:p>
            <a:pPr algn="ctr"/>
            <a:endParaRPr lang="en-GB" b="1" dirty="0">
              <a:solidFill>
                <a:sysClr val="windowText" lastClr="000000"/>
              </a:solidFill>
            </a:endParaRPr>
          </a:p>
          <a:p>
            <a:pPr algn="ctr"/>
            <a:r>
              <a:rPr lang="en-GB" b="1" dirty="0" smtClean="0">
                <a:solidFill>
                  <a:sysClr val="windowText" lastClr="000000"/>
                </a:solidFill>
              </a:rPr>
              <a:t>Please take spare revision PPEs from my desk to practice with. Anything you hand in will be marked with feedback!</a:t>
            </a:r>
            <a:endParaRPr lang="en-GB" b="1" dirty="0">
              <a:solidFill>
                <a:sysClr val="windowText" lastClr="000000"/>
              </a:solidFill>
            </a:endParaRPr>
          </a:p>
        </p:txBody>
      </p:sp>
    </p:spTree>
    <p:extLst>
      <p:ext uri="{BB962C8B-B14F-4D97-AF65-F5344CB8AC3E}">
        <p14:creationId xmlns:p14="http://schemas.microsoft.com/office/powerpoint/2010/main" val="7245553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Read</a:t>
            </a:r>
            <a:endParaRPr lang="en-GB" dirty="0"/>
          </a:p>
        </p:txBody>
      </p:sp>
      <p:sp>
        <p:nvSpPr>
          <p:cNvPr id="3" name="Content Placeholder 2"/>
          <p:cNvSpPr>
            <a:spLocks noGrp="1"/>
          </p:cNvSpPr>
          <p:nvPr>
            <p:ph idx="1"/>
          </p:nvPr>
        </p:nvSpPr>
        <p:spPr>
          <a:xfrm>
            <a:off x="838199" y="1325563"/>
            <a:ext cx="6763603" cy="3751404"/>
          </a:xfr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marL="0" indent="0">
              <a:buNone/>
            </a:pPr>
            <a:r>
              <a:rPr lang="en-GB" sz="3200" dirty="0" smtClean="0">
                <a:solidFill>
                  <a:sysClr val="windowText" lastClr="000000"/>
                </a:solidFill>
              </a:rPr>
              <a:t>Let’s read the extract. After we have read it, you are going to:</a:t>
            </a:r>
          </a:p>
          <a:p>
            <a:pPr marL="514350" indent="-514350">
              <a:buFont typeface="+mj-lt"/>
              <a:buAutoNum type="arabicParenR"/>
            </a:pPr>
            <a:r>
              <a:rPr lang="en-GB" sz="3200" dirty="0" smtClean="0">
                <a:solidFill>
                  <a:sysClr val="windowText" lastClr="000000"/>
                </a:solidFill>
              </a:rPr>
              <a:t>Summarise the plot into three sentences.</a:t>
            </a:r>
          </a:p>
          <a:p>
            <a:pPr marL="514350" indent="-514350">
              <a:buFont typeface="+mj-lt"/>
              <a:buAutoNum type="arabicParenR"/>
            </a:pPr>
            <a:r>
              <a:rPr lang="en-GB" sz="3200" dirty="0" smtClean="0">
                <a:solidFill>
                  <a:sysClr val="windowText" lastClr="000000"/>
                </a:solidFill>
              </a:rPr>
              <a:t>Tell me your initial opinion of the text – did you enjoy it? Why? Why not?</a:t>
            </a:r>
          </a:p>
          <a:p>
            <a:pPr marL="0" indent="0">
              <a:buNone/>
            </a:pPr>
            <a:endParaRPr lang="en-GB" sz="3200" dirty="0">
              <a:solidFill>
                <a:sysClr val="windowText" lastClr="000000"/>
              </a:solidFill>
            </a:endParaRPr>
          </a:p>
        </p:txBody>
      </p:sp>
      <p:sp>
        <p:nvSpPr>
          <p:cNvPr id="5" name="TextBox 4"/>
          <p:cNvSpPr txBox="1"/>
          <p:nvPr/>
        </p:nvSpPr>
        <p:spPr>
          <a:xfrm>
            <a:off x="838199" y="5308979"/>
            <a:ext cx="6763603" cy="830997"/>
          </a:xfrm>
          <a:prstGeom prst="rect">
            <a:avLst/>
          </a:prstGeom>
          <a:solidFill>
            <a:srgbClr val="FFFF00"/>
          </a:solidFill>
          <a:ln w="38100">
            <a:solidFill>
              <a:srgbClr val="FF0000"/>
            </a:solidFill>
          </a:ln>
        </p:spPr>
        <p:txBody>
          <a:bodyPr wrap="square" rtlCol="0">
            <a:spAutoFit/>
          </a:bodyPr>
          <a:lstStyle/>
          <a:p>
            <a:pPr algn="ctr"/>
            <a:r>
              <a:rPr lang="en-GB" sz="2400" b="1" dirty="0" smtClean="0"/>
              <a:t>EXT:</a:t>
            </a:r>
            <a:r>
              <a:rPr lang="en-GB" sz="2400" dirty="0" smtClean="0"/>
              <a:t> If you were an examiner, what questions would you set for this text?</a:t>
            </a:r>
            <a:endParaRPr lang="en-GB" sz="2400" b="1" dirty="0"/>
          </a:p>
        </p:txBody>
      </p:sp>
      <p:pic>
        <p:nvPicPr>
          <p:cNvPr id="6" name="Picture 5"/>
          <p:cNvPicPr>
            <a:picLocks noChangeAspect="1"/>
          </p:cNvPicPr>
          <p:nvPr/>
        </p:nvPicPr>
        <p:blipFill>
          <a:blip r:embed="rId2"/>
          <a:stretch>
            <a:fillRect/>
          </a:stretch>
        </p:blipFill>
        <p:spPr>
          <a:xfrm rot="462807">
            <a:off x="8220334" y="1167381"/>
            <a:ext cx="3438525" cy="4905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94133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 &amp; Mark Scheme</a:t>
            </a:r>
            <a:endParaRPr lang="en-GB" dirty="0"/>
          </a:p>
        </p:txBody>
      </p:sp>
      <p:sp>
        <p:nvSpPr>
          <p:cNvPr id="3" name="Content Placeholder 2"/>
          <p:cNvSpPr>
            <a:spLocks noGrp="1"/>
          </p:cNvSpPr>
          <p:nvPr>
            <p:ph idx="1"/>
          </p:nvPr>
        </p:nvSpPr>
        <p:spPr>
          <a:xfrm>
            <a:off x="582304" y="1579965"/>
            <a:ext cx="4675496" cy="4351338"/>
          </a:xfr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ormAutofit fontScale="77500" lnSpcReduction="20000"/>
          </a:bodyPr>
          <a:lstStyle/>
          <a:p>
            <a:pPr marL="0" indent="0">
              <a:lnSpc>
                <a:spcPct val="107000"/>
              </a:lnSpc>
              <a:spcAft>
                <a:spcPts val="800"/>
              </a:spcAft>
              <a:buNone/>
            </a:pPr>
            <a:r>
              <a:rPr lang="en-GB" b="1" dirty="0">
                <a:solidFill>
                  <a:sysClr val="windowText" lastClr="000000"/>
                </a:solidFill>
                <a:latin typeface="Century Gothic" panose="020B0502020202020204" pitchFamily="34" charset="0"/>
                <a:ea typeface="Calibri" panose="020F0502020204030204" pitchFamily="34" charset="0"/>
                <a:cs typeface="Times New Roman" panose="02020603050405020304" pitchFamily="18" charset="0"/>
              </a:rPr>
              <a:t>Q2:</a:t>
            </a:r>
            <a:r>
              <a:rPr lang="en-GB" dirty="0">
                <a:solidFill>
                  <a:sysClr val="windowText" lastClr="000000"/>
                </a:solidFill>
                <a:latin typeface="Century Gothic" panose="020B0502020202020204" pitchFamily="34" charset="0"/>
                <a:ea typeface="Calibri" panose="020F0502020204030204" pitchFamily="34" charset="0"/>
                <a:cs typeface="Times New Roman" panose="02020603050405020304" pitchFamily="18" charset="0"/>
              </a:rPr>
              <a:t> Read paragraphs 1, 4, 5 and 6 again. How does the writer use language to describe the guests</a:t>
            </a:r>
            <a:r>
              <a:rPr lang="en-GB" dirty="0" smtClean="0">
                <a:solidFill>
                  <a:sysClr val="windowText" lastClr="000000"/>
                </a:solidFill>
                <a:latin typeface="Century Gothic" panose="020B0502020202020204" pitchFamily="34" charset="0"/>
                <a:ea typeface="Calibri" panose="020F0502020204030204" pitchFamily="34" charset="0"/>
                <a:cs typeface="Times New Roman" panose="02020603050405020304" pitchFamily="18" charset="0"/>
              </a:rPr>
              <a:t>?</a:t>
            </a:r>
          </a:p>
          <a:p>
            <a:pPr marL="0" indent="0">
              <a:lnSpc>
                <a:spcPct val="107000"/>
              </a:lnSpc>
              <a:spcAft>
                <a:spcPts val="800"/>
              </a:spcAft>
              <a:buNone/>
            </a:pPr>
            <a:r>
              <a:rPr lang="en-GB" dirty="0">
                <a:solidFill>
                  <a:sysClr val="windowText" lastClr="000000"/>
                </a:solidFill>
                <a:latin typeface="Century Gothic" panose="020B0502020202020204" pitchFamily="34" charset="0"/>
                <a:ea typeface="Calibri" panose="020F0502020204030204" pitchFamily="34" charset="0"/>
                <a:cs typeface="Times New Roman" panose="02020603050405020304" pitchFamily="18" charset="0"/>
              </a:rPr>
              <a:t/>
            </a:r>
            <a:br>
              <a:rPr lang="en-GB" dirty="0">
                <a:solidFill>
                  <a:sysClr val="windowText" lastClr="000000"/>
                </a:solidFill>
                <a:latin typeface="Century Gothic" panose="020B0502020202020204" pitchFamily="34" charset="0"/>
                <a:ea typeface="Calibri" panose="020F0502020204030204" pitchFamily="34" charset="0"/>
                <a:cs typeface="Times New Roman" panose="02020603050405020304" pitchFamily="18" charset="0"/>
              </a:rPr>
            </a:br>
            <a:r>
              <a:rPr lang="en-GB" dirty="0">
                <a:solidFill>
                  <a:sysClr val="windowText" lastClr="000000"/>
                </a:solidFill>
                <a:latin typeface="Century Gothic" panose="020B0502020202020204" pitchFamily="34" charset="0"/>
                <a:ea typeface="Calibri" panose="020F0502020204030204" pitchFamily="34" charset="0"/>
                <a:cs typeface="Times New Roman" panose="02020603050405020304" pitchFamily="18" charset="0"/>
              </a:rPr>
              <a:t>You could include:</a:t>
            </a:r>
            <a:endParaRPr lang="en-GB" sz="2400" dirty="0">
              <a:solidFill>
                <a:sysClr val="windowText" lastClr="000000"/>
              </a:solidFill>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spcAft>
                <a:spcPts val="0"/>
              </a:spcAft>
              <a:buFont typeface="Wingdings" panose="05000000000000000000" pitchFamily="2" charset="2"/>
              <a:buChar char=""/>
            </a:pPr>
            <a:r>
              <a:rPr lang="en-GB" dirty="0">
                <a:solidFill>
                  <a:sysClr val="windowText" lastClr="000000"/>
                </a:solidFill>
                <a:latin typeface="Century Gothic" panose="020B0502020202020204" pitchFamily="34" charset="0"/>
                <a:ea typeface="Calibri" panose="020F0502020204030204" pitchFamily="34" charset="0"/>
                <a:cs typeface="Times New Roman" panose="02020603050405020304" pitchFamily="18" charset="0"/>
              </a:rPr>
              <a:t>The writer’s choice of words and phrases</a:t>
            </a:r>
            <a:endParaRPr lang="en-GB" sz="2400" dirty="0">
              <a:solidFill>
                <a:sysClr val="windowText" lastClr="000000"/>
              </a:solidFill>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spcAft>
                <a:spcPts val="0"/>
              </a:spcAft>
              <a:buFont typeface="Wingdings" panose="05000000000000000000" pitchFamily="2" charset="2"/>
              <a:buChar char=""/>
            </a:pPr>
            <a:r>
              <a:rPr lang="en-GB" dirty="0">
                <a:solidFill>
                  <a:sysClr val="windowText" lastClr="000000"/>
                </a:solidFill>
                <a:latin typeface="Century Gothic" panose="020B0502020202020204" pitchFamily="34" charset="0"/>
                <a:ea typeface="Calibri" panose="020F0502020204030204" pitchFamily="34" charset="0"/>
                <a:cs typeface="Times New Roman" panose="02020603050405020304" pitchFamily="18" charset="0"/>
              </a:rPr>
              <a:t>Language features and techniques</a:t>
            </a:r>
            <a:endParaRPr lang="en-GB" sz="2400" dirty="0">
              <a:solidFill>
                <a:sysClr val="windowText" lastClr="000000"/>
              </a:solidFill>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spcAft>
                <a:spcPts val="0"/>
              </a:spcAft>
              <a:buFont typeface="Wingdings" panose="05000000000000000000" pitchFamily="2" charset="2"/>
              <a:buChar char=""/>
            </a:pPr>
            <a:r>
              <a:rPr lang="en-GB" dirty="0">
                <a:solidFill>
                  <a:sysClr val="windowText" lastClr="000000"/>
                </a:solidFill>
                <a:latin typeface="Century Gothic" panose="020B0502020202020204" pitchFamily="34" charset="0"/>
                <a:ea typeface="Calibri" panose="020F0502020204030204" pitchFamily="34" charset="0"/>
                <a:cs typeface="Times New Roman" panose="02020603050405020304" pitchFamily="18" charset="0"/>
              </a:rPr>
              <a:t>Sentence forms</a:t>
            </a:r>
            <a:endParaRPr lang="en-GB" sz="2400" dirty="0">
              <a:solidFill>
                <a:sysClr val="windowText" lastClr="000000"/>
              </a:solidFill>
              <a:latin typeface="Century Gothic" panose="020B0502020202020204" pitchFamily="34" charset="0"/>
              <a:ea typeface="Calibri" panose="020F0502020204030204" pitchFamily="34" charset="0"/>
              <a:cs typeface="Times New Roman" panose="02020603050405020304" pitchFamily="18" charset="0"/>
            </a:endParaRPr>
          </a:p>
          <a:p>
            <a:pPr indent="0" algn="r">
              <a:spcAft>
                <a:spcPts val="0"/>
              </a:spcAft>
              <a:buNone/>
            </a:pPr>
            <a:r>
              <a:rPr lang="en-GB" b="1" dirty="0">
                <a:solidFill>
                  <a:sysClr val="windowText" lastClr="000000"/>
                </a:solidFill>
                <a:latin typeface="Century Gothic" panose="020B0502020202020204" pitchFamily="34" charset="0"/>
                <a:ea typeface="Calibri" panose="020F0502020204030204" pitchFamily="34" charset="0"/>
                <a:cs typeface="Times New Roman" panose="02020603050405020304" pitchFamily="18" charset="0"/>
              </a:rPr>
              <a:t>[8 marks]</a:t>
            </a:r>
            <a:endParaRPr lang="en-GB" sz="2400" dirty="0">
              <a:solidFill>
                <a:sysClr val="windowText" lastClr="000000"/>
              </a:solidFill>
              <a:latin typeface="Century Gothic" panose="020B0502020202020204" pitchFamily="34" charset="0"/>
              <a:ea typeface="Calibri" panose="020F0502020204030204" pitchFamily="34" charset="0"/>
              <a:cs typeface="Times New Roman" panose="02020603050405020304" pitchFamily="18" charset="0"/>
            </a:endParaRPr>
          </a:p>
          <a:p>
            <a:pPr marL="0" indent="0">
              <a:buNone/>
            </a:pPr>
            <a:endParaRPr lang="en-GB" dirty="0">
              <a:solidFill>
                <a:sysClr val="windowText" lastClr="000000"/>
              </a:solidFill>
              <a:latin typeface="Century Gothic" panose="020B0502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958388105"/>
              </p:ext>
            </p:extLst>
          </p:nvPr>
        </p:nvGraphicFramePr>
        <p:xfrm>
          <a:off x="5912893" y="1576314"/>
          <a:ext cx="5482988" cy="2773680"/>
        </p:xfrm>
        <a:graphic>
          <a:graphicData uri="http://schemas.openxmlformats.org/drawingml/2006/table">
            <a:tbl>
              <a:tblPr firstRow="1" firstCol="1" bandRow="1">
                <a:tableStyleId>{5940675A-B579-460E-94D1-54222C63F5DA}</a:tableStyleId>
              </a:tblPr>
              <a:tblGrid>
                <a:gridCol w="906558">
                  <a:extLst>
                    <a:ext uri="{9D8B030D-6E8A-4147-A177-3AD203B41FA5}">
                      <a16:colId xmlns:a16="http://schemas.microsoft.com/office/drawing/2014/main" val="1823614869"/>
                    </a:ext>
                  </a:extLst>
                </a:gridCol>
                <a:gridCol w="4576430">
                  <a:extLst>
                    <a:ext uri="{9D8B030D-6E8A-4147-A177-3AD203B41FA5}">
                      <a16:colId xmlns:a16="http://schemas.microsoft.com/office/drawing/2014/main" val="2070206420"/>
                    </a:ext>
                  </a:extLst>
                </a:gridCol>
              </a:tblGrid>
              <a:tr h="0">
                <a:tc>
                  <a:txBody>
                    <a:bodyPr/>
                    <a:lstStyle/>
                    <a:p>
                      <a:pPr algn="ctr">
                        <a:lnSpc>
                          <a:spcPct val="107000"/>
                        </a:lnSpc>
                        <a:spcAft>
                          <a:spcPts val="0"/>
                        </a:spcAft>
                      </a:pPr>
                      <a:r>
                        <a:rPr lang="en-GB" sz="1400">
                          <a:effectLst/>
                        </a:rPr>
                        <a:t>4</a:t>
                      </a:r>
                    </a:p>
                    <a:p>
                      <a:pPr algn="ctr">
                        <a:lnSpc>
                          <a:spcPct val="107000"/>
                        </a:lnSpc>
                        <a:spcAft>
                          <a:spcPts val="0"/>
                        </a:spcAft>
                      </a:pPr>
                      <a:r>
                        <a:rPr lang="en-GB" sz="1400">
                          <a:effectLst/>
                        </a:rPr>
                        <a:t>7-8 marks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spcAft>
                          <a:spcPts val="0"/>
                        </a:spcAft>
                      </a:pPr>
                      <a:r>
                        <a:rPr lang="en-GB" sz="1400">
                          <a:effectLst/>
                        </a:rPr>
                        <a:t>Shows detailed and perceptive understanding of language: </a:t>
                      </a:r>
                      <a:endParaRPr lang="en-GB" sz="1600">
                        <a:effectLst/>
                      </a:endParaRPr>
                    </a:p>
                    <a:p>
                      <a:pPr>
                        <a:spcAft>
                          <a:spcPts val="0"/>
                        </a:spcAft>
                      </a:pPr>
                      <a:r>
                        <a:rPr lang="en-GB" sz="1400">
                          <a:effectLst/>
                        </a:rPr>
                        <a:t> Analyses the effects of the writer’s choices of language </a:t>
                      </a:r>
                      <a:endParaRPr lang="en-GB" sz="1600">
                        <a:effectLst/>
                      </a:endParaRPr>
                    </a:p>
                    <a:p>
                      <a:pPr>
                        <a:spcAft>
                          <a:spcPts val="0"/>
                        </a:spcAft>
                      </a:pPr>
                      <a:r>
                        <a:rPr lang="en-GB" sz="1400">
                          <a:effectLst/>
                        </a:rPr>
                        <a:t> Selects a judicious range of textual detail </a:t>
                      </a:r>
                      <a:endParaRPr lang="en-GB" sz="1600">
                        <a:effectLst/>
                      </a:endParaRPr>
                    </a:p>
                    <a:p>
                      <a:pPr>
                        <a:spcAft>
                          <a:spcPts val="0"/>
                        </a:spcAft>
                      </a:pPr>
                      <a:r>
                        <a:rPr lang="en-GB" sz="1400">
                          <a:effectLst/>
                        </a:rPr>
                        <a:t> Makes sophisticated and accurate use of subject terminology </a:t>
                      </a:r>
                      <a:endParaRPr lang="en-GB" sz="1600">
                        <a:solidFill>
                          <a:srgbClr val="000000"/>
                        </a:solidFill>
                        <a:effectLst/>
                        <a:latin typeface="Arial" panose="020B0604020202020204" pitchFamily="34" charset="0"/>
                        <a:ea typeface="Calibri" panose="020F0502020204030204" pitchFamily="34" charset="0"/>
                      </a:endParaRPr>
                    </a:p>
                  </a:txBody>
                  <a:tcPr marL="68580" marR="68580" marT="0" marB="0">
                    <a:solidFill>
                      <a:schemeClr val="bg1">
                        <a:lumMod val="95000"/>
                      </a:schemeClr>
                    </a:solidFill>
                  </a:tcPr>
                </a:tc>
                <a:extLst>
                  <a:ext uri="{0D108BD9-81ED-4DB2-BD59-A6C34878D82A}">
                    <a16:rowId xmlns:a16="http://schemas.microsoft.com/office/drawing/2014/main" val="3723129381"/>
                  </a:ext>
                </a:extLst>
              </a:tr>
              <a:tr h="0">
                <a:tc>
                  <a:txBody>
                    <a:bodyPr/>
                    <a:lstStyle/>
                    <a:p>
                      <a:pPr algn="ctr">
                        <a:lnSpc>
                          <a:spcPct val="107000"/>
                        </a:lnSpc>
                        <a:spcAft>
                          <a:spcPts val="0"/>
                        </a:spcAft>
                      </a:pPr>
                      <a:r>
                        <a:rPr lang="en-GB" sz="1400">
                          <a:effectLst/>
                        </a:rPr>
                        <a:t>3</a:t>
                      </a:r>
                    </a:p>
                    <a:p>
                      <a:pPr algn="ctr">
                        <a:lnSpc>
                          <a:spcPct val="107000"/>
                        </a:lnSpc>
                        <a:spcAft>
                          <a:spcPts val="0"/>
                        </a:spcAft>
                      </a:pPr>
                      <a:r>
                        <a:rPr lang="en-GB" sz="1400">
                          <a:effectLst/>
                        </a:rPr>
                        <a:t>5-6 marks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spcAft>
                          <a:spcPts val="0"/>
                        </a:spcAft>
                      </a:pPr>
                      <a:r>
                        <a:rPr lang="en-GB" sz="1400" dirty="0">
                          <a:effectLst/>
                        </a:rPr>
                        <a:t>Shows clear understanding of language: </a:t>
                      </a:r>
                      <a:endParaRPr lang="en-GB" sz="1600" dirty="0">
                        <a:effectLst/>
                      </a:endParaRPr>
                    </a:p>
                    <a:p>
                      <a:pPr>
                        <a:spcAft>
                          <a:spcPts val="0"/>
                        </a:spcAft>
                      </a:pPr>
                      <a:r>
                        <a:rPr lang="en-GB" sz="1400" dirty="0">
                          <a:effectLst/>
                        </a:rPr>
                        <a:t> Explains clearly the effects of the writer’s choices of language </a:t>
                      </a:r>
                      <a:endParaRPr lang="en-GB" sz="1600" dirty="0">
                        <a:effectLst/>
                      </a:endParaRPr>
                    </a:p>
                    <a:p>
                      <a:pPr>
                        <a:spcAft>
                          <a:spcPts val="0"/>
                        </a:spcAft>
                      </a:pPr>
                      <a:r>
                        <a:rPr lang="en-GB" sz="1400" dirty="0">
                          <a:effectLst/>
                        </a:rPr>
                        <a:t> Selects a range of relevant textual detail </a:t>
                      </a:r>
                      <a:endParaRPr lang="en-GB" sz="1600" dirty="0">
                        <a:effectLst/>
                      </a:endParaRPr>
                    </a:p>
                    <a:p>
                      <a:pPr>
                        <a:spcAft>
                          <a:spcPts val="0"/>
                        </a:spcAft>
                      </a:pPr>
                      <a:r>
                        <a:rPr lang="en-GB" sz="1400" dirty="0">
                          <a:effectLst/>
                        </a:rPr>
                        <a:t> Makes clear and accurate use of subject terminology</a:t>
                      </a:r>
                      <a:endParaRPr lang="en-GB" sz="1600" dirty="0">
                        <a:solidFill>
                          <a:srgbClr val="000000"/>
                        </a:solidFill>
                        <a:effectLst/>
                        <a:latin typeface="Arial" panose="020B0604020202020204" pitchFamily="34" charset="0"/>
                        <a:ea typeface="Calibri" panose="020F0502020204030204" pitchFamily="34" charset="0"/>
                      </a:endParaRPr>
                    </a:p>
                  </a:txBody>
                  <a:tcPr marL="68580" marR="68580" marT="0" marB="0">
                    <a:solidFill>
                      <a:schemeClr val="bg1">
                        <a:lumMod val="95000"/>
                      </a:schemeClr>
                    </a:solidFill>
                  </a:tcPr>
                </a:tc>
                <a:extLst>
                  <a:ext uri="{0D108BD9-81ED-4DB2-BD59-A6C34878D82A}">
                    <a16:rowId xmlns:a16="http://schemas.microsoft.com/office/drawing/2014/main" val="2903480570"/>
                  </a:ext>
                </a:extLst>
              </a:tr>
            </a:tbl>
          </a:graphicData>
        </a:graphic>
      </p:graphicFrame>
      <p:sp>
        <p:nvSpPr>
          <p:cNvPr id="5" name="TextBox 4"/>
          <p:cNvSpPr txBox="1"/>
          <p:nvPr/>
        </p:nvSpPr>
        <p:spPr>
          <a:xfrm>
            <a:off x="5912893" y="4503761"/>
            <a:ext cx="5482988" cy="1323439"/>
          </a:xfrm>
          <a:prstGeom prst="rect">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GB" sz="2000" dirty="0" smtClean="0">
                <a:solidFill>
                  <a:sysClr val="windowText" lastClr="000000"/>
                </a:solidFill>
              </a:rPr>
              <a:t>Remind me – what is this question asking us to do? What would we need to do to get a good mark? Write these notes down in your book.</a:t>
            </a:r>
            <a:endParaRPr lang="en-GB" sz="2000" dirty="0">
              <a:solidFill>
                <a:sysClr val="windowText" lastClr="000000"/>
              </a:solidFill>
            </a:endParaRPr>
          </a:p>
        </p:txBody>
      </p:sp>
    </p:spTree>
    <p:extLst>
      <p:ext uri="{BB962C8B-B14F-4D97-AF65-F5344CB8AC3E}">
        <p14:creationId xmlns:p14="http://schemas.microsoft.com/office/powerpoint/2010/main" val="35123126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Let’s Annotate Together</a:t>
            </a:r>
            <a:endParaRPr lang="en-GB" dirty="0"/>
          </a:p>
        </p:txBody>
      </p:sp>
      <p:sp>
        <p:nvSpPr>
          <p:cNvPr id="3" name="Content Placeholder 2"/>
          <p:cNvSpPr>
            <a:spLocks noGrp="1"/>
          </p:cNvSpPr>
          <p:nvPr>
            <p:ph idx="1"/>
          </p:nvPr>
        </p:nvSpPr>
        <p:spPr>
          <a:xfrm>
            <a:off x="7978252" y="662781"/>
            <a:ext cx="3649639" cy="5383177"/>
          </a:xfrm>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oAutofit/>
          </a:bodyPr>
          <a:lstStyle/>
          <a:p>
            <a:pPr marL="0" indent="0">
              <a:buNone/>
            </a:pPr>
            <a:r>
              <a:rPr lang="en-GB" sz="2400" b="1" u="sng" dirty="0" smtClean="0">
                <a:solidFill>
                  <a:sysClr val="windowText" lastClr="000000"/>
                </a:solidFill>
              </a:rPr>
              <a:t>Things to look for:</a:t>
            </a:r>
          </a:p>
          <a:p>
            <a:pPr>
              <a:buFont typeface="Wingdings" panose="05000000000000000000" pitchFamily="2" charset="2"/>
              <a:buChar char="Ø"/>
            </a:pPr>
            <a:r>
              <a:rPr lang="en-GB" sz="2400" dirty="0">
                <a:solidFill>
                  <a:sysClr val="windowText" lastClr="000000"/>
                </a:solidFill>
              </a:rPr>
              <a:t> </a:t>
            </a:r>
            <a:r>
              <a:rPr lang="en-GB" sz="2400" dirty="0" smtClean="0">
                <a:solidFill>
                  <a:sysClr val="windowText" lastClr="000000"/>
                </a:solidFill>
              </a:rPr>
              <a:t>Similes</a:t>
            </a:r>
          </a:p>
          <a:p>
            <a:pPr>
              <a:buFont typeface="Wingdings" panose="05000000000000000000" pitchFamily="2" charset="2"/>
              <a:buChar char="Ø"/>
            </a:pPr>
            <a:r>
              <a:rPr lang="en-GB" sz="2400" dirty="0" smtClean="0">
                <a:solidFill>
                  <a:sysClr val="windowText" lastClr="000000"/>
                </a:solidFill>
              </a:rPr>
              <a:t> Pre-modifying adjectives</a:t>
            </a:r>
          </a:p>
          <a:p>
            <a:pPr>
              <a:buFont typeface="Wingdings" panose="05000000000000000000" pitchFamily="2" charset="2"/>
              <a:buChar char="Ø"/>
            </a:pPr>
            <a:r>
              <a:rPr lang="en-GB" sz="2400" dirty="0">
                <a:solidFill>
                  <a:sysClr val="windowText" lastClr="000000"/>
                </a:solidFill>
              </a:rPr>
              <a:t> </a:t>
            </a:r>
            <a:r>
              <a:rPr lang="en-GB" sz="2400" dirty="0" smtClean="0">
                <a:solidFill>
                  <a:sysClr val="windowText" lastClr="000000"/>
                </a:solidFill>
              </a:rPr>
              <a:t>Syndetic lists</a:t>
            </a:r>
          </a:p>
          <a:p>
            <a:pPr>
              <a:buFont typeface="Wingdings" panose="05000000000000000000" pitchFamily="2" charset="2"/>
              <a:buChar char="Ø"/>
            </a:pPr>
            <a:r>
              <a:rPr lang="en-GB" sz="2400" dirty="0" smtClean="0">
                <a:solidFill>
                  <a:sysClr val="windowText" lastClr="000000"/>
                </a:solidFill>
              </a:rPr>
              <a:t> Dynamic verbs</a:t>
            </a:r>
          </a:p>
          <a:p>
            <a:pPr>
              <a:buFont typeface="Wingdings" panose="05000000000000000000" pitchFamily="2" charset="2"/>
              <a:buChar char="Ø"/>
            </a:pPr>
            <a:r>
              <a:rPr lang="en-GB" sz="2400" dirty="0" smtClean="0">
                <a:solidFill>
                  <a:sysClr val="windowText" lastClr="000000"/>
                </a:solidFill>
              </a:rPr>
              <a:t> Sentence types</a:t>
            </a:r>
          </a:p>
          <a:p>
            <a:pPr>
              <a:buFont typeface="Wingdings" panose="05000000000000000000" pitchFamily="2" charset="2"/>
              <a:buChar char="Ø"/>
            </a:pPr>
            <a:r>
              <a:rPr lang="en-GB" sz="2400" dirty="0" smtClean="0">
                <a:solidFill>
                  <a:sysClr val="windowText" lastClr="000000"/>
                </a:solidFill>
              </a:rPr>
              <a:t> Collective nouns</a:t>
            </a:r>
          </a:p>
          <a:p>
            <a:pPr>
              <a:buFont typeface="Wingdings" panose="05000000000000000000" pitchFamily="2" charset="2"/>
              <a:buChar char="Ø"/>
            </a:pPr>
            <a:r>
              <a:rPr lang="en-GB" sz="2400" dirty="0" smtClean="0">
                <a:solidFill>
                  <a:sysClr val="windowText" lastClr="000000"/>
                </a:solidFill>
              </a:rPr>
              <a:t> Figurative language</a:t>
            </a:r>
          </a:p>
          <a:p>
            <a:pPr>
              <a:buFont typeface="Wingdings" panose="05000000000000000000" pitchFamily="2" charset="2"/>
              <a:buChar char="Ø"/>
            </a:pPr>
            <a:r>
              <a:rPr lang="en-GB" sz="2400" dirty="0" smtClean="0">
                <a:solidFill>
                  <a:sysClr val="windowText" lastClr="000000"/>
                </a:solidFill>
              </a:rPr>
              <a:t> Sensory description</a:t>
            </a:r>
          </a:p>
          <a:p>
            <a:pPr>
              <a:buFont typeface="Wingdings" panose="05000000000000000000" pitchFamily="2" charset="2"/>
              <a:buChar char="Ø"/>
            </a:pPr>
            <a:r>
              <a:rPr lang="en-GB" sz="2400" dirty="0" smtClean="0">
                <a:solidFill>
                  <a:sysClr val="windowText" lastClr="000000"/>
                </a:solidFill>
              </a:rPr>
              <a:t> Personification</a:t>
            </a:r>
          </a:p>
          <a:p>
            <a:pPr>
              <a:buFont typeface="Wingdings" panose="05000000000000000000" pitchFamily="2" charset="2"/>
              <a:buChar char="Ø"/>
            </a:pPr>
            <a:r>
              <a:rPr lang="en-GB" sz="2400" dirty="0" smtClean="0">
                <a:solidFill>
                  <a:sysClr val="windowText" lastClr="000000"/>
                </a:solidFill>
              </a:rPr>
              <a:t> Semantic Field</a:t>
            </a:r>
          </a:p>
          <a:p>
            <a:pPr marL="0" indent="0">
              <a:buNone/>
            </a:pPr>
            <a:endParaRPr lang="en-GB" sz="2400" dirty="0">
              <a:solidFill>
                <a:sysClr val="windowText" lastClr="000000"/>
              </a:solidFill>
            </a:endParaRPr>
          </a:p>
        </p:txBody>
      </p:sp>
      <p:pic>
        <p:nvPicPr>
          <p:cNvPr id="5" name="Picture 4"/>
          <p:cNvPicPr>
            <a:picLocks noChangeAspect="1"/>
          </p:cNvPicPr>
          <p:nvPr/>
        </p:nvPicPr>
        <p:blipFill>
          <a:blip r:embed="rId2"/>
          <a:stretch>
            <a:fillRect/>
          </a:stretch>
        </p:blipFill>
        <p:spPr>
          <a:xfrm>
            <a:off x="191067" y="1196324"/>
            <a:ext cx="6198642" cy="1663746"/>
          </a:xfrm>
          <a:prstGeom prst="rect">
            <a:avLst/>
          </a:prstGeom>
        </p:spPr>
      </p:pic>
      <p:pic>
        <p:nvPicPr>
          <p:cNvPr id="6" name="Picture 5"/>
          <p:cNvPicPr>
            <a:picLocks noChangeAspect="1"/>
          </p:cNvPicPr>
          <p:nvPr/>
        </p:nvPicPr>
        <p:blipFill rotWithShape="1">
          <a:blip r:embed="rId3"/>
          <a:srcRect b="13099"/>
          <a:stretch/>
        </p:blipFill>
        <p:spPr>
          <a:xfrm>
            <a:off x="98093" y="2860070"/>
            <a:ext cx="6400800" cy="3997930"/>
          </a:xfrm>
          <a:prstGeom prst="rect">
            <a:avLst/>
          </a:prstGeom>
        </p:spPr>
      </p:pic>
    </p:spTree>
    <p:extLst>
      <p:ext uri="{BB962C8B-B14F-4D97-AF65-F5344CB8AC3E}">
        <p14:creationId xmlns:p14="http://schemas.microsoft.com/office/powerpoint/2010/main" val="21417002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Sentence Starters</a:t>
            </a:r>
            <a:endParaRPr lang="en-GB" dirty="0"/>
          </a:p>
        </p:txBody>
      </p:sp>
      <p:sp>
        <p:nvSpPr>
          <p:cNvPr id="4" name="Rectangle 3"/>
          <p:cNvSpPr/>
          <p:nvPr/>
        </p:nvSpPr>
        <p:spPr>
          <a:xfrm>
            <a:off x="5436359" y="6070348"/>
            <a:ext cx="6437194" cy="787652"/>
          </a:xfrm>
          <a:prstGeom prst="rect">
            <a:avLst/>
          </a:prstGeom>
          <a:solidFill>
            <a:srgbClr val="FFFF00"/>
          </a:solidFill>
          <a:ln w="38100">
            <a:solidFill>
              <a:srgbClr val="FF0000"/>
            </a:solidFill>
          </a:ln>
        </p:spPr>
        <p:txBody>
          <a:bodyPr wrap="square">
            <a:spAutoFit/>
          </a:bodyPr>
          <a:lstStyle/>
          <a:p>
            <a:pPr algn="ctr">
              <a:lnSpc>
                <a:spcPct val="107000"/>
              </a:lnSpc>
              <a:spcAft>
                <a:spcPts val="800"/>
              </a:spcAft>
            </a:pPr>
            <a:r>
              <a:rPr lang="en-GB" b="1" u="sng" dirty="0">
                <a:latin typeface="Century Gothic" panose="020B0502020202020204" pitchFamily="34" charset="0"/>
                <a:ea typeface="Calibri" panose="020F0502020204030204" pitchFamily="34" charset="0"/>
                <a:cs typeface="Times New Roman" panose="02020603050405020304" pitchFamily="18" charset="0"/>
              </a:rPr>
              <a:t>Banned </a:t>
            </a:r>
            <a:r>
              <a:rPr lang="en-GB" b="1" u="sng" dirty="0" smtClean="0">
                <a:latin typeface="Century Gothic" panose="020B0502020202020204" pitchFamily="34" charset="0"/>
                <a:ea typeface="Calibri" panose="020F0502020204030204" pitchFamily="34" charset="0"/>
                <a:cs typeface="Times New Roman" panose="02020603050405020304" pitchFamily="18" charset="0"/>
              </a:rPr>
              <a:t>phrase:</a:t>
            </a:r>
            <a:endParaRPr lang="en-GB" sz="3200" b="1" u="sng"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smtClean="0">
                <a:latin typeface="Century Gothic" panose="020B0502020202020204" pitchFamily="34" charset="0"/>
                <a:ea typeface="Calibri" panose="020F0502020204030204" pitchFamily="34" charset="0"/>
                <a:cs typeface="Times New Roman" panose="02020603050405020304" pitchFamily="18" charset="0"/>
              </a:rPr>
              <a:t>This </a:t>
            </a:r>
            <a:r>
              <a:rPr lang="en-GB" dirty="0">
                <a:latin typeface="Century Gothic" panose="020B0502020202020204" pitchFamily="34" charset="0"/>
                <a:ea typeface="Calibri" panose="020F0502020204030204" pitchFamily="34" charset="0"/>
                <a:cs typeface="Times New Roman" panose="02020603050405020304" pitchFamily="18" charset="0"/>
              </a:rPr>
              <a:t>makes me want to read on because it is interesting</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Content Placeholder 2"/>
          <p:cNvSpPr>
            <a:spLocks noGrp="1"/>
          </p:cNvSpPr>
          <p:nvPr>
            <p:ph idx="1"/>
          </p:nvPr>
        </p:nvSpPr>
        <p:spPr>
          <a:xfrm>
            <a:off x="783609" y="1498079"/>
            <a:ext cx="2041478" cy="903927"/>
          </a:xfrm>
          <a:ln w="381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a:lstStyle/>
          <a:p>
            <a:pPr marL="0" indent="0" algn="ctr">
              <a:buNone/>
            </a:pPr>
            <a:r>
              <a:rPr lang="en-GB" b="1" dirty="0" smtClean="0">
                <a:solidFill>
                  <a:schemeClr val="tx1"/>
                </a:solidFill>
              </a:rPr>
              <a:t>Technique</a:t>
            </a:r>
            <a:endParaRPr lang="en-GB" b="1" dirty="0">
              <a:solidFill>
                <a:schemeClr val="tx1"/>
              </a:solidFill>
            </a:endParaRPr>
          </a:p>
        </p:txBody>
      </p:sp>
      <p:sp>
        <p:nvSpPr>
          <p:cNvPr id="11" name="Content Placeholder 2"/>
          <p:cNvSpPr txBox="1">
            <a:spLocks/>
          </p:cNvSpPr>
          <p:nvPr/>
        </p:nvSpPr>
        <p:spPr>
          <a:xfrm>
            <a:off x="783609" y="2524837"/>
            <a:ext cx="2041478" cy="903927"/>
          </a:xfrm>
          <a:prstGeom prst="rect">
            <a:avLst/>
          </a:prstGeom>
          <a:solidFill>
            <a:schemeClr val="accent2"/>
          </a:solidFill>
          <a:ln w="381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GB" b="1" dirty="0" smtClean="0">
                <a:solidFill>
                  <a:schemeClr val="tx1"/>
                </a:solidFill>
              </a:rPr>
              <a:t>Evidence</a:t>
            </a:r>
            <a:endParaRPr lang="en-GB" b="1" dirty="0">
              <a:solidFill>
                <a:schemeClr val="tx1"/>
              </a:solidFill>
            </a:endParaRPr>
          </a:p>
        </p:txBody>
      </p:sp>
      <p:sp>
        <p:nvSpPr>
          <p:cNvPr id="12" name="Content Placeholder 2"/>
          <p:cNvSpPr txBox="1">
            <a:spLocks/>
          </p:cNvSpPr>
          <p:nvPr/>
        </p:nvSpPr>
        <p:spPr>
          <a:xfrm>
            <a:off x="783609" y="3537947"/>
            <a:ext cx="2041478" cy="903927"/>
          </a:xfrm>
          <a:prstGeom prst="rect">
            <a:avLst/>
          </a:prstGeom>
          <a:solidFill>
            <a:schemeClr val="accent6"/>
          </a:solidFill>
          <a:ln w="381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GB" b="1" dirty="0" smtClean="0">
                <a:solidFill>
                  <a:schemeClr val="tx1"/>
                </a:solidFill>
              </a:rPr>
              <a:t>Explore</a:t>
            </a:r>
            <a:endParaRPr lang="en-GB" b="1" dirty="0">
              <a:solidFill>
                <a:schemeClr val="tx1"/>
              </a:solidFill>
            </a:endParaRPr>
          </a:p>
        </p:txBody>
      </p:sp>
      <p:sp>
        <p:nvSpPr>
          <p:cNvPr id="13" name="Content Placeholder 2"/>
          <p:cNvSpPr txBox="1">
            <a:spLocks/>
          </p:cNvSpPr>
          <p:nvPr/>
        </p:nvSpPr>
        <p:spPr>
          <a:xfrm>
            <a:off x="783609" y="4535233"/>
            <a:ext cx="2041478" cy="903927"/>
          </a:xfrm>
          <a:prstGeom prst="rect">
            <a:avLst/>
          </a:prstGeom>
          <a:solidFill>
            <a:schemeClr val="accent1"/>
          </a:solidFill>
          <a:ln w="381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GB" b="1" dirty="0" smtClean="0">
                <a:solidFill>
                  <a:schemeClr val="tx1"/>
                </a:solidFill>
              </a:rPr>
              <a:t>Effect</a:t>
            </a:r>
            <a:endParaRPr lang="en-GB" b="1" dirty="0">
              <a:solidFill>
                <a:schemeClr val="tx1"/>
              </a:solidFill>
            </a:endParaRPr>
          </a:p>
        </p:txBody>
      </p:sp>
      <p:sp>
        <p:nvSpPr>
          <p:cNvPr id="14" name="Rectangle 13"/>
          <p:cNvSpPr/>
          <p:nvPr/>
        </p:nvSpPr>
        <p:spPr>
          <a:xfrm>
            <a:off x="143035" y="5975258"/>
            <a:ext cx="4974875" cy="882742"/>
          </a:xfrm>
          <a:prstGeom prst="rect">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lnSpc>
                <a:spcPct val="107000"/>
              </a:lnSpc>
              <a:spcAft>
                <a:spcPts val="800"/>
              </a:spcAft>
            </a:pPr>
            <a:r>
              <a:rPr lang="en-GB" sz="1600" dirty="0">
                <a:solidFill>
                  <a:sysClr val="windowText" lastClr="000000"/>
                </a:solidFill>
                <a:latin typeface="Century Gothic" panose="020B0502020202020204" pitchFamily="34" charset="0"/>
                <a:ea typeface="Calibri" panose="020F0502020204030204" pitchFamily="34" charset="0"/>
                <a:cs typeface="Times New Roman" panose="02020603050405020304" pitchFamily="18" charset="0"/>
              </a:rPr>
              <a:t>Use this structure for EVERY quote you </a:t>
            </a:r>
            <a:r>
              <a:rPr lang="en-GB" sz="1600" dirty="0" smtClean="0">
                <a:solidFill>
                  <a:sysClr val="windowText" lastClr="000000"/>
                </a:solidFill>
                <a:latin typeface="Century Gothic" panose="020B0502020202020204" pitchFamily="34" charset="0"/>
                <a:ea typeface="Calibri" panose="020F0502020204030204" pitchFamily="34" charset="0"/>
                <a:cs typeface="Times New Roman" panose="02020603050405020304" pitchFamily="18" charset="0"/>
              </a:rPr>
              <a:t>analyse. Do NOT tell me the definition of the technique. I am aware of what personification is, thank you.</a:t>
            </a:r>
            <a:endParaRPr lang="en-GB" sz="280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5" name="Content Placeholder 2"/>
          <p:cNvSpPr txBox="1">
            <a:spLocks/>
          </p:cNvSpPr>
          <p:nvPr/>
        </p:nvSpPr>
        <p:spPr>
          <a:xfrm>
            <a:off x="3076432" y="1502228"/>
            <a:ext cx="8264858" cy="903927"/>
          </a:xfrm>
          <a:prstGeom prst="rect">
            <a:avLst/>
          </a:prstGeom>
          <a:ln w="38100" cap="flat" cmpd="sng" algn="ctr">
            <a:solidFill>
              <a:schemeClr val="tx1"/>
            </a:solidFill>
            <a:prstDash val="solid"/>
          </a:ln>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buFont typeface="Wingdings" panose="05000000000000000000" pitchFamily="2" charset="2"/>
              <a:buChar char="Ø"/>
            </a:pPr>
            <a:r>
              <a:rPr lang="en-GB" dirty="0" smtClean="0">
                <a:solidFill>
                  <a:schemeClr val="tx1"/>
                </a:solidFill>
              </a:rPr>
              <a:t> The writer uses…</a:t>
            </a:r>
          </a:p>
          <a:p>
            <a:pPr>
              <a:buFont typeface="Wingdings" panose="05000000000000000000" pitchFamily="2" charset="2"/>
              <a:buChar char="Ø"/>
            </a:pPr>
            <a:r>
              <a:rPr lang="en-GB" dirty="0" smtClean="0">
                <a:solidFill>
                  <a:schemeClr val="tx1"/>
                </a:solidFill>
              </a:rPr>
              <a:t> In order to describe the guests as…, the </a:t>
            </a:r>
            <a:r>
              <a:rPr lang="en-GB" dirty="0">
                <a:solidFill>
                  <a:schemeClr val="tx1"/>
                </a:solidFill>
              </a:rPr>
              <a:t>w</a:t>
            </a:r>
            <a:r>
              <a:rPr lang="en-GB" dirty="0" smtClean="0">
                <a:solidFill>
                  <a:schemeClr val="tx1"/>
                </a:solidFill>
              </a:rPr>
              <a:t>riter…</a:t>
            </a:r>
            <a:endParaRPr lang="en-GB" dirty="0">
              <a:solidFill>
                <a:schemeClr val="tx1"/>
              </a:solidFill>
            </a:endParaRPr>
          </a:p>
        </p:txBody>
      </p:sp>
      <p:sp>
        <p:nvSpPr>
          <p:cNvPr id="16" name="Content Placeholder 2"/>
          <p:cNvSpPr txBox="1">
            <a:spLocks/>
          </p:cNvSpPr>
          <p:nvPr/>
        </p:nvSpPr>
        <p:spPr>
          <a:xfrm>
            <a:off x="3076432" y="2524836"/>
            <a:ext cx="8264858" cy="903927"/>
          </a:xfrm>
          <a:prstGeom prst="rect">
            <a:avLst/>
          </a:prstGeom>
          <a:solidFill>
            <a:schemeClr val="accent2"/>
          </a:solidFill>
          <a:ln w="38100" cap="flat" cmpd="sng" algn="ctr">
            <a:solidFill>
              <a:schemeClr val="tx1"/>
            </a:solidFill>
            <a:prstDash val="solid"/>
          </a:ln>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buFont typeface="Wingdings" panose="05000000000000000000" pitchFamily="2" charset="2"/>
              <a:buChar char="Ø"/>
            </a:pPr>
            <a:r>
              <a:rPr lang="en-GB" dirty="0" smtClean="0">
                <a:solidFill>
                  <a:schemeClr val="tx1"/>
                </a:solidFill>
              </a:rPr>
              <a:t> This is shown in the quotation…</a:t>
            </a:r>
          </a:p>
          <a:p>
            <a:pPr>
              <a:buFont typeface="Wingdings" panose="05000000000000000000" pitchFamily="2" charset="2"/>
              <a:buChar char="Ø"/>
            </a:pPr>
            <a:r>
              <a:rPr lang="en-GB" dirty="0" smtClean="0">
                <a:solidFill>
                  <a:schemeClr val="tx1"/>
                </a:solidFill>
              </a:rPr>
              <a:t> This is perhaps best demonstrated when…</a:t>
            </a:r>
            <a:endParaRPr lang="en-GB" dirty="0">
              <a:solidFill>
                <a:schemeClr val="tx1"/>
              </a:solidFill>
            </a:endParaRPr>
          </a:p>
        </p:txBody>
      </p:sp>
      <p:sp>
        <p:nvSpPr>
          <p:cNvPr id="17" name="Content Placeholder 2"/>
          <p:cNvSpPr txBox="1">
            <a:spLocks/>
          </p:cNvSpPr>
          <p:nvPr/>
        </p:nvSpPr>
        <p:spPr>
          <a:xfrm>
            <a:off x="3076432" y="3537946"/>
            <a:ext cx="8264858" cy="903927"/>
          </a:xfrm>
          <a:prstGeom prst="rect">
            <a:avLst/>
          </a:prstGeom>
          <a:solidFill>
            <a:schemeClr val="accent6"/>
          </a:solidFill>
          <a:ln w="38100" cap="flat" cmpd="sng" algn="ctr">
            <a:solidFill>
              <a:schemeClr val="tx1"/>
            </a:solidFill>
            <a:prstDash val="solid"/>
          </a:ln>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buFont typeface="Wingdings" panose="05000000000000000000" pitchFamily="2" charset="2"/>
              <a:buChar char="Ø"/>
            </a:pPr>
            <a:r>
              <a:rPr lang="en-GB" dirty="0">
                <a:solidFill>
                  <a:schemeClr val="tx1"/>
                </a:solidFill>
              </a:rPr>
              <a:t>The word… has several meanings but the one I think fits best here is…</a:t>
            </a:r>
          </a:p>
          <a:p>
            <a:pPr>
              <a:buFont typeface="Wingdings" panose="05000000000000000000" pitchFamily="2" charset="2"/>
              <a:buChar char="Ø"/>
            </a:pPr>
            <a:r>
              <a:rPr lang="en-GB" dirty="0">
                <a:solidFill>
                  <a:schemeClr val="tx1"/>
                </a:solidFill>
              </a:rPr>
              <a:t>He chooses the word… here to </a:t>
            </a:r>
            <a:r>
              <a:rPr lang="en-GB" dirty="0" smtClean="0">
                <a:solidFill>
                  <a:schemeClr val="tx1"/>
                </a:solidFill>
              </a:rPr>
              <a:t>express…, </a:t>
            </a:r>
            <a:r>
              <a:rPr lang="en-GB" dirty="0">
                <a:solidFill>
                  <a:schemeClr val="tx1"/>
                </a:solidFill>
              </a:rPr>
              <a:t>but also to </a:t>
            </a:r>
            <a:r>
              <a:rPr lang="en-GB" dirty="0" smtClean="0">
                <a:solidFill>
                  <a:schemeClr val="tx1"/>
                </a:solidFill>
              </a:rPr>
              <a:t>…</a:t>
            </a:r>
          </a:p>
          <a:p>
            <a:pPr>
              <a:buFont typeface="Wingdings" panose="05000000000000000000" pitchFamily="2" charset="2"/>
              <a:buChar char="Ø"/>
            </a:pPr>
            <a:r>
              <a:rPr lang="en-GB" dirty="0" smtClean="0">
                <a:solidFill>
                  <a:schemeClr val="tx1"/>
                </a:solidFill>
              </a:rPr>
              <a:t>The use of the technique… has been used here as the writer wants to show…</a:t>
            </a:r>
            <a:endParaRPr lang="en-GB" dirty="0">
              <a:solidFill>
                <a:schemeClr val="tx1"/>
              </a:solidFill>
            </a:endParaRPr>
          </a:p>
        </p:txBody>
      </p:sp>
      <p:sp>
        <p:nvSpPr>
          <p:cNvPr id="18" name="Content Placeholder 2"/>
          <p:cNvSpPr txBox="1">
            <a:spLocks/>
          </p:cNvSpPr>
          <p:nvPr/>
        </p:nvSpPr>
        <p:spPr>
          <a:xfrm>
            <a:off x="3076432" y="4527536"/>
            <a:ext cx="8264858" cy="903927"/>
          </a:xfrm>
          <a:prstGeom prst="rect">
            <a:avLst/>
          </a:prstGeom>
          <a:solidFill>
            <a:schemeClr val="accent1"/>
          </a:solidFill>
          <a:ln w="38100" cap="flat" cmpd="sng" algn="ctr">
            <a:solidFill>
              <a:schemeClr val="tx1"/>
            </a:solidFill>
            <a:prstDash val="solid"/>
          </a:ln>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buFont typeface="Wingdings" panose="05000000000000000000" pitchFamily="2" charset="2"/>
              <a:buChar char="Ø"/>
            </a:pPr>
            <a:r>
              <a:rPr lang="en-GB" dirty="0" smtClean="0">
                <a:solidFill>
                  <a:schemeClr val="tx1"/>
                </a:solidFill>
              </a:rPr>
              <a:t>The writer </a:t>
            </a:r>
            <a:r>
              <a:rPr lang="en-GB" dirty="0">
                <a:solidFill>
                  <a:schemeClr val="tx1"/>
                </a:solidFill>
              </a:rPr>
              <a:t>probably did this to make the reader think…</a:t>
            </a:r>
          </a:p>
          <a:p>
            <a:pPr>
              <a:buFont typeface="Wingdings" panose="05000000000000000000" pitchFamily="2" charset="2"/>
              <a:buChar char="Ø"/>
            </a:pPr>
            <a:r>
              <a:rPr lang="en-GB" dirty="0">
                <a:solidFill>
                  <a:schemeClr val="tx1"/>
                </a:solidFill>
              </a:rPr>
              <a:t>However, some people could have interpreted it as</a:t>
            </a:r>
            <a:r>
              <a:rPr lang="en-GB" dirty="0" smtClean="0">
                <a:solidFill>
                  <a:schemeClr val="tx1"/>
                </a:solidFill>
              </a:rPr>
              <a:t>…</a:t>
            </a:r>
          </a:p>
          <a:p>
            <a:pPr>
              <a:buFont typeface="Wingdings" panose="05000000000000000000" pitchFamily="2" charset="2"/>
              <a:buChar char="Ø"/>
            </a:pPr>
            <a:r>
              <a:rPr lang="en-GB" dirty="0" smtClean="0">
                <a:solidFill>
                  <a:schemeClr val="tx1"/>
                </a:solidFill>
              </a:rPr>
              <a:t>In particular, the word… connotes… which would make the reader…</a:t>
            </a:r>
            <a:endParaRPr lang="en-GB" dirty="0">
              <a:solidFill>
                <a:schemeClr val="tx1"/>
              </a:solidFill>
            </a:endParaRPr>
          </a:p>
        </p:txBody>
      </p:sp>
      <p:sp>
        <p:nvSpPr>
          <p:cNvPr id="19" name="TextBox 18"/>
          <p:cNvSpPr txBox="1"/>
          <p:nvPr/>
        </p:nvSpPr>
        <p:spPr>
          <a:xfrm>
            <a:off x="6237027" y="201116"/>
            <a:ext cx="5540991" cy="923330"/>
          </a:xfrm>
          <a:prstGeom prst="rect">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smtClean="0">
                <a:solidFill>
                  <a:sysClr val="windowText" lastClr="000000"/>
                </a:solidFill>
              </a:rPr>
              <a:t>You have </a:t>
            </a:r>
            <a:r>
              <a:rPr lang="en-GB" b="1" dirty="0" smtClean="0">
                <a:solidFill>
                  <a:sysClr val="windowText" lastClr="000000"/>
                </a:solidFill>
              </a:rPr>
              <a:t>eight minutes </a:t>
            </a:r>
            <a:r>
              <a:rPr lang="en-GB" dirty="0" smtClean="0">
                <a:solidFill>
                  <a:sysClr val="windowText" lastClr="000000"/>
                </a:solidFill>
              </a:rPr>
              <a:t>to write two analytical paragraphs. </a:t>
            </a:r>
            <a:r>
              <a:rPr lang="en-GB" dirty="0">
                <a:solidFill>
                  <a:sysClr val="windowText" lastClr="000000"/>
                </a:solidFill>
                <a:ea typeface="Calibri" panose="020F0502020204030204" pitchFamily="34" charset="0"/>
                <a:cs typeface="Times New Roman" panose="02020603050405020304" pitchFamily="18" charset="0"/>
              </a:rPr>
              <a:t>How does the writer use language to describe the guests</a:t>
            </a:r>
            <a:r>
              <a:rPr lang="en-GB" dirty="0" smtClean="0">
                <a:solidFill>
                  <a:sysClr val="windowText" lastClr="000000"/>
                </a:solidFill>
                <a:ea typeface="Calibri" panose="020F0502020204030204" pitchFamily="34" charset="0"/>
                <a:cs typeface="Times New Roman" panose="02020603050405020304" pitchFamily="18" charset="0"/>
              </a:rPr>
              <a:t>? </a:t>
            </a:r>
            <a:r>
              <a:rPr lang="en-GB" b="1" dirty="0" smtClean="0">
                <a:solidFill>
                  <a:sysClr val="windowText" lastClr="000000"/>
                </a:solidFill>
                <a:ea typeface="Calibri" panose="020F0502020204030204" pitchFamily="34" charset="0"/>
                <a:cs typeface="Times New Roman" panose="02020603050405020304" pitchFamily="18" charset="0"/>
              </a:rPr>
              <a:t>[8 marks]</a:t>
            </a:r>
            <a:endParaRPr lang="en-GB" dirty="0">
              <a:solidFill>
                <a:sysClr val="windowText" lastClr="000000"/>
              </a:solidFill>
            </a:endParaRPr>
          </a:p>
        </p:txBody>
      </p:sp>
    </p:spTree>
    <p:extLst>
      <p:ext uri="{BB962C8B-B14F-4D97-AF65-F5344CB8AC3E}">
        <p14:creationId xmlns:p14="http://schemas.microsoft.com/office/powerpoint/2010/main" val="1412193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tandard">
  <a:themeElements>
    <a:clrScheme name="Custom 1">
      <a:dk1>
        <a:sysClr val="windowText" lastClr="000000"/>
      </a:dk1>
      <a:lt1>
        <a:sysClr val="window" lastClr="FFFFFF"/>
      </a:lt1>
      <a:dk2>
        <a:srgbClr val="44546A"/>
      </a:dk2>
      <a:lt2>
        <a:srgbClr val="E7E6E6"/>
      </a:lt2>
      <a:accent1>
        <a:srgbClr val="FF99FF"/>
      </a:accent1>
      <a:accent2>
        <a:srgbClr val="F4B183"/>
      </a:accent2>
      <a:accent3>
        <a:srgbClr val="99FF66"/>
      </a:accent3>
      <a:accent4>
        <a:srgbClr val="66CCFF"/>
      </a:accent4>
      <a:accent5>
        <a:srgbClr val="FFFF99"/>
      </a:accent5>
      <a:accent6>
        <a:srgbClr val="CC99FF"/>
      </a:accent6>
      <a:hlink>
        <a:srgbClr val="000000"/>
      </a:hlink>
      <a:folHlink>
        <a:srgbClr val="000000"/>
      </a:folHlink>
    </a:clrScheme>
    <a:fontScheme name="Custom 1">
      <a:majorFont>
        <a:latin typeface="Aharoni"/>
        <a:ea typeface=""/>
        <a:cs typeface=""/>
      </a:majorFont>
      <a:minorFont>
        <a:latin typeface="Century Gothic"/>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ndard" id="{53E8445B-3E8A-47F4-854C-3458E7DFFD05}" vid="{CD116FE1-0230-4AA5-84F8-02161FA5CB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Standard</Template>
  <TotalTime>240</TotalTime>
  <Words>4420</Words>
  <Application>Microsoft Office PowerPoint</Application>
  <PresentationFormat>Widescreen</PresentationFormat>
  <Paragraphs>524</Paragraphs>
  <Slides>40</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Aharoni</vt:lpstr>
      <vt:lpstr>Algerian</vt:lpstr>
      <vt:lpstr>Arial</vt:lpstr>
      <vt:lpstr>Arial Black</vt:lpstr>
      <vt:lpstr>Broadway</vt:lpstr>
      <vt:lpstr>Calibri</vt:lpstr>
      <vt:lpstr>Century Gothic</vt:lpstr>
      <vt:lpstr>Times New Roman</vt:lpstr>
      <vt:lpstr>Wingdings</vt:lpstr>
      <vt:lpstr>Standard</vt:lpstr>
      <vt:lpstr>PowerPoint Presentation</vt:lpstr>
      <vt:lpstr>Do Now:</vt:lpstr>
      <vt:lpstr>The Great Gatsby: Q2&amp;3</vt:lpstr>
      <vt:lpstr>PowerPoint Presentation</vt:lpstr>
      <vt:lpstr>PowerPoint Presentation</vt:lpstr>
      <vt:lpstr>Read</vt:lpstr>
      <vt:lpstr>Question &amp; Mark Scheme</vt:lpstr>
      <vt:lpstr>Let’s Annotate Together</vt:lpstr>
      <vt:lpstr>Sentence Starters</vt:lpstr>
      <vt:lpstr>Peer Assess This</vt:lpstr>
      <vt:lpstr>Question &amp; Mark Scheme</vt:lpstr>
      <vt:lpstr>Let’s Annotate Together</vt:lpstr>
      <vt:lpstr>Sentence Starters</vt:lpstr>
      <vt:lpstr>Peer Assess This</vt:lpstr>
      <vt:lpstr>Self Assessment</vt:lpstr>
      <vt:lpstr>PowerPoint Presentation</vt:lpstr>
      <vt:lpstr>Do Now:</vt:lpstr>
      <vt:lpstr>The Great Gatsby: Q1&amp;4</vt:lpstr>
      <vt:lpstr>PowerPoint Presentation</vt:lpstr>
      <vt:lpstr>Re-Cap</vt:lpstr>
      <vt:lpstr>Question One</vt:lpstr>
      <vt:lpstr>Question One</vt:lpstr>
      <vt:lpstr>Question &amp; Mark Scheme</vt:lpstr>
      <vt:lpstr>Let’s Annotate Together</vt:lpstr>
      <vt:lpstr>Sentence Starters</vt:lpstr>
      <vt:lpstr>Peer Assess This</vt:lpstr>
      <vt:lpstr>Self Assessment</vt:lpstr>
      <vt:lpstr>Plenary</vt:lpstr>
      <vt:lpstr>PowerPoint Presentation</vt:lpstr>
      <vt:lpstr>Do Now: What’s The Story?</vt:lpstr>
      <vt:lpstr>The Great Gatsby: Q5</vt:lpstr>
      <vt:lpstr>PowerPoint Presentation</vt:lpstr>
      <vt:lpstr>Homework: Due next lesson</vt:lpstr>
      <vt:lpstr>Starter</vt:lpstr>
      <vt:lpstr>The Plan</vt:lpstr>
      <vt:lpstr>PowerPoint Presentation</vt:lpstr>
      <vt:lpstr>Writing Time</vt:lpstr>
      <vt:lpstr>PowerPoint Presentation</vt:lpstr>
      <vt:lpstr>More Than This</vt:lpstr>
      <vt:lpstr>Plenary</vt:lpstr>
    </vt:vector>
  </TitlesOfParts>
  <Company>Blessed Thomas Holford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Golden Compass</dc:title>
  <dc:creator>Adam Pate</dc:creator>
  <cp:lastModifiedBy>Adam Pate</cp:lastModifiedBy>
  <cp:revision>86</cp:revision>
  <dcterms:created xsi:type="dcterms:W3CDTF">2018-03-28T20:48:42Z</dcterms:created>
  <dcterms:modified xsi:type="dcterms:W3CDTF">2018-03-29T00:48:48Z</dcterms:modified>
</cp:coreProperties>
</file>