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7"/>
  </p:handoutMasterIdLst>
  <p:sldIdLst>
    <p:sldId id="256" r:id="rId2"/>
    <p:sldId id="257" r:id="rId3"/>
    <p:sldId id="259" r:id="rId4"/>
    <p:sldId id="260" r:id="rId5"/>
    <p:sldId id="258" r:id="rId6"/>
  </p:sldIdLst>
  <p:sldSz cx="9144000" cy="6858000" type="screen4x3"/>
  <p:notesSz cx="6858000" cy="9144000"/>
  <p:embeddedFontLst>
    <p:embeddedFont>
      <p:font typeface="Open Sans" panose="020B0606030504020204" pitchFamily="34" charset="0"/>
      <p:regular r:id="rId8"/>
      <p:bold r:id="rId9"/>
      <p:italic r:id="rId10"/>
      <p:boldItalic r:id="rId11"/>
    </p:embeddedFont>
    <p:embeddedFont>
      <p:font typeface="Calibri" panose="020F0502020204030204" pitchFamily="34" charset="0"/>
      <p:regular r:id="rId12"/>
      <p:bold r:id="rId13"/>
      <p:italic r:id="rId14"/>
      <p:boldItalic r:id="rId15"/>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2880" userDrawn="1">
          <p15:clr>
            <a:srgbClr val="A4A3A4"/>
          </p15:clr>
        </p15:guide>
        <p15:guide id="3" pos="5488" userDrawn="1">
          <p15:clr>
            <a:srgbClr val="A4A3A4"/>
          </p15:clr>
        </p15:guide>
        <p15:guide id="4" pos="272" userDrawn="1">
          <p15:clr>
            <a:srgbClr val="A4A3A4"/>
          </p15:clr>
        </p15:guide>
        <p15:guide id="5" orient="horz" pos="2160" userDrawn="1">
          <p15:clr>
            <a:srgbClr val="A4A3A4"/>
          </p15:clr>
        </p15:guide>
        <p15:guide id="6" orient="horz" pos="4042" userDrawn="1">
          <p15:clr>
            <a:srgbClr val="A4A3A4"/>
          </p15:clr>
        </p15:guide>
        <p15:guide id="7" userDrawn="1">
          <p15:clr>
            <a:srgbClr val="A4A3A4"/>
          </p15:clr>
        </p15:guide>
        <p15:guide id="8" pos="5760" userDrawn="1">
          <p15:clr>
            <a:srgbClr val="A4A3A4"/>
          </p15:clr>
        </p15:guide>
        <p15:guide id="9" orient="horz" userDrawn="1">
          <p15:clr>
            <a:srgbClr val="A4A3A4"/>
          </p15:clr>
        </p15:guide>
        <p15:guide id="10" orient="horz" pos="4320" userDrawn="1">
          <p15:clr>
            <a:srgbClr val="A4A3A4"/>
          </p15:clr>
        </p15:guide>
        <p15:guide id="12" orient="horz" pos="686" userDrawn="1">
          <p15:clr>
            <a:srgbClr val="A4A3A4"/>
          </p15:clr>
        </p15:guide>
        <p15:guide id="13" orient="horz" pos="8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2D33"/>
    <a:srgbClr val="F2EEEB"/>
    <a:srgbClr val="552627"/>
    <a:srgbClr val="357F71"/>
    <a:srgbClr val="456F67"/>
    <a:srgbClr val="DC9328"/>
    <a:srgbClr val="E7A23D"/>
    <a:srgbClr val="EDBA6C"/>
    <a:srgbClr val="809141"/>
    <a:srgbClr val="2C7D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showGuides="1">
      <p:cViewPr varScale="1">
        <p:scale>
          <a:sx n="116" d="100"/>
          <a:sy n="116" d="100"/>
        </p:scale>
        <p:origin x="468" y="102"/>
      </p:cViewPr>
      <p:guideLst>
        <p:guide orient="horz" pos="459"/>
        <p:guide pos="2880"/>
        <p:guide pos="5488"/>
        <p:guide pos="272"/>
        <p:guide orient="horz" pos="2160"/>
        <p:guide orient="horz" pos="4042"/>
        <p:guide/>
        <p:guide pos="5760"/>
        <p:guide orient="horz"/>
        <p:guide orient="horz" pos="4320"/>
        <p:guide orient="horz" pos="686"/>
        <p:guide orient="horz" pos="867"/>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E23B0-7AFB-419F-88ED-9863E094EC0D}" type="datetimeFigureOut">
              <a:rPr lang="en-GB" smtClean="0"/>
              <a:t>09/08/2019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15618-F096-47F9-A2E0-5659E59688C3}" type="slidenum">
              <a:rPr lang="en-GB" smtClean="0"/>
              <a:t>‹#›</a:t>
            </a:fld>
            <a:endParaRPr lang="en-GB"/>
          </a:p>
        </p:txBody>
      </p:sp>
    </p:spTree>
    <p:extLst>
      <p:ext uri="{BB962C8B-B14F-4D97-AF65-F5344CB8AC3E}">
        <p14:creationId xmlns:p14="http://schemas.microsoft.com/office/powerpoint/2010/main" val="4266240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 Whit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5289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24155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8829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3403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 Whit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19294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5%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14556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06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75463"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FC5A4305-8538-4AC5-A69B-BA0518FA21B2}" type="datetimeFigureOut">
              <a:rPr lang="en-GB"/>
              <a:pPr>
                <a:defRPr/>
              </a:pPr>
              <a:t>09/08/2019</a:t>
            </a:fld>
            <a:endParaRPr lang="en-GB" dirty="0"/>
          </a:p>
        </p:txBody>
      </p:sp>
    </p:spTree>
  </p:cSld>
  <p:clrMap bg1="lt1" tx1="dk1" bg2="lt2" tx2="dk2" accent1="accent1" accent2="accent2" accent3="accent3" accent4="accent4" accent5="accent5" accent6="accent6" hlink="hlink" folHlink="folHlink"/>
  <p:sldLayoutIdLst>
    <p:sldLayoutId id="2147483711" r:id="rId1"/>
    <p:sldLayoutId id="2147483717" r:id="rId2"/>
    <p:sldLayoutId id="2147483712" r:id="rId3"/>
    <p:sldLayoutId id="2147483713" r:id="rId4"/>
    <p:sldLayoutId id="2147483716" r:id="rId5"/>
    <p:sldLayoutId id="2147483714" r:id="rId6"/>
    <p:sldLayoutId id="2147483715"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p:nvSpPr>
        <p:spPr bwMode="auto">
          <a:xfrm>
            <a:off x="1928485" y="2065210"/>
            <a:ext cx="5295656" cy="2100878"/>
          </a:xfrm>
          <a:prstGeom prst="rect">
            <a:avLst/>
          </a:prstGeom>
          <a:solidFill>
            <a:srgbClr val="552627">
              <a:alpha val="60000"/>
            </a:srgbClr>
          </a:solidFill>
          <a:ln w="19050">
            <a:solidFill>
              <a:schemeClr val="bg1"/>
            </a:solidFill>
            <a:miter lim="800000"/>
            <a:headEnd/>
            <a:tailEnd/>
          </a:ln>
          <a:extLst/>
        </p:spPr>
        <p:txBody>
          <a:bodyPr wrap="square" lIns="360000" tIns="360000" rIns="360000" bIns="28800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spcAft>
                <a:spcPts val="1200"/>
              </a:spcAft>
            </a:pPr>
            <a:r>
              <a:rPr lang="en-GB" altLang="en-US" sz="2800" dirty="0" err="1">
                <a:solidFill>
                  <a:schemeClr val="bg1"/>
                </a:solidFill>
                <a:latin typeface="Open Sans" panose="020B0606030504020204" pitchFamily="34" charset="0"/>
                <a:cs typeface="Open Sans" panose="020B0606030504020204" pitchFamily="34" charset="0"/>
              </a:rPr>
              <a:t>SPaG</a:t>
            </a:r>
            <a:r>
              <a:rPr lang="en-GB" altLang="en-US" sz="2800" dirty="0">
                <a:solidFill>
                  <a:schemeClr val="bg1"/>
                </a:solidFill>
                <a:latin typeface="Open Sans" panose="020B0606030504020204" pitchFamily="34" charset="0"/>
                <a:cs typeface="Open Sans" panose="020B0606030504020204" pitchFamily="34" charset="0"/>
              </a:rPr>
              <a:t> Samurai Training</a:t>
            </a:r>
          </a:p>
          <a:p>
            <a:pPr eaLnBrk="1" hangingPunct="1">
              <a:spcAft>
                <a:spcPts val="1200"/>
              </a:spcAft>
            </a:pPr>
            <a:r>
              <a:rPr lang="en-GB" altLang="en-US" sz="2800" b="1" dirty="0">
                <a:solidFill>
                  <a:schemeClr val="bg1"/>
                </a:solidFill>
                <a:latin typeface="Open Sans" panose="020B0606030504020204" pitchFamily="34" charset="0"/>
                <a:cs typeface="Open Sans" panose="020B0606030504020204" pitchFamily="34" charset="0"/>
              </a:rPr>
              <a:t>Punctuation – </a:t>
            </a:r>
            <a:br>
              <a:rPr lang="en-GB" altLang="en-US" sz="2800" b="1" dirty="0">
                <a:solidFill>
                  <a:schemeClr val="bg1"/>
                </a:solidFill>
                <a:latin typeface="Open Sans" panose="020B0606030504020204" pitchFamily="34" charset="0"/>
                <a:cs typeface="Open Sans" panose="020B0606030504020204" pitchFamily="34" charset="0"/>
              </a:rPr>
            </a:br>
            <a:r>
              <a:rPr lang="en-GB" altLang="en-US" sz="2800" b="1" dirty="0">
                <a:solidFill>
                  <a:schemeClr val="bg1"/>
                </a:solidFill>
                <a:latin typeface="Open Sans" panose="020B0606030504020204" pitchFamily="34" charset="0"/>
                <a:cs typeface="Open Sans" panose="020B0606030504020204" pitchFamily="34" charset="0"/>
              </a:rPr>
              <a:t>Colons and Semi-Colons</a:t>
            </a:r>
          </a:p>
        </p:txBody>
      </p:sp>
      <p:cxnSp>
        <p:nvCxnSpPr>
          <p:cNvPr id="3" name="Straight Connector 2"/>
          <p:cNvCxnSpPr/>
          <p:nvPr/>
        </p:nvCxnSpPr>
        <p:spPr>
          <a:xfrm>
            <a:off x="2561968" y="2913929"/>
            <a:ext cx="40118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991221"/>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b="1" dirty="0">
                <a:solidFill>
                  <a:srgbClr val="7F2D33"/>
                </a:solidFill>
                <a:latin typeface="Open Sans" panose="020B0606030504020204" pitchFamily="34" charset="0"/>
                <a:ea typeface="Open Sans" panose="020B0606030504020204" pitchFamily="34" charset="0"/>
                <a:cs typeface="Open Sans" panose="020B0606030504020204" pitchFamily="34" charset="0"/>
              </a:rPr>
              <a:t>Learn the Ways of the Samurai</a:t>
            </a:r>
          </a:p>
        </p:txBody>
      </p:sp>
      <p:sp>
        <p:nvSpPr>
          <p:cNvPr id="8" name="Title 1"/>
          <p:cNvSpPr txBox="1">
            <a:spLocks/>
          </p:cNvSpPr>
          <p:nvPr/>
        </p:nvSpPr>
        <p:spPr>
          <a:xfrm>
            <a:off x="874927" y="1743464"/>
            <a:ext cx="7394146" cy="4093428"/>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fontAlgn="auto">
              <a:spcAft>
                <a:spcPts val="600"/>
              </a:spcAft>
              <a:buFont typeface="Arial" panose="020B0604020202020204" pitchFamily="34" charset="0"/>
              <a:buChar char="•"/>
              <a:defRPr/>
            </a:pPr>
            <a:r>
              <a:rPr lang="en-GB" sz="1600" dirty="0">
                <a:solidFill>
                  <a:schemeClr val="tx1">
                    <a:lumMod val="85000"/>
                    <a:lumOff val="15000"/>
                  </a:schemeClr>
                </a:solidFill>
                <a:latin typeface="Open Sans" pitchFamily="34" charset="0"/>
                <a:ea typeface="Open Sans" pitchFamily="34" charset="0"/>
                <a:cs typeface="Open Sans" pitchFamily="34" charset="0"/>
              </a:rPr>
              <a:t>Because of their names, a lot of people think colons and semi-colons are almost interchangeable; unfortunately, this is rarely the case. </a:t>
            </a:r>
          </a:p>
          <a:p>
            <a:pPr marL="285750" indent="-285750" algn="l" fontAlgn="auto">
              <a:spcAft>
                <a:spcPts val="600"/>
              </a:spcAft>
              <a:buFont typeface="Arial" panose="020B0604020202020204" pitchFamily="34" charset="0"/>
              <a:buChar char="•"/>
              <a:defRPr/>
            </a:pPr>
            <a:r>
              <a:rPr lang="en-GB" sz="1600" dirty="0">
                <a:solidFill>
                  <a:schemeClr val="tx1">
                    <a:lumMod val="85000"/>
                    <a:lumOff val="15000"/>
                  </a:schemeClr>
                </a:solidFill>
                <a:latin typeface="Open Sans" pitchFamily="34" charset="0"/>
                <a:ea typeface="Open Sans" pitchFamily="34" charset="0"/>
                <a:cs typeface="Open Sans" pitchFamily="34" charset="0"/>
              </a:rPr>
              <a:t>The word ‘colon’ derives from the Greek ‘</a:t>
            </a:r>
            <a:r>
              <a:rPr lang="en-GB" sz="1600" dirty="0" err="1">
                <a:solidFill>
                  <a:schemeClr val="tx1">
                    <a:lumMod val="85000"/>
                    <a:lumOff val="15000"/>
                  </a:schemeClr>
                </a:solidFill>
                <a:latin typeface="Open Sans" pitchFamily="34" charset="0"/>
                <a:ea typeface="Open Sans" pitchFamily="34" charset="0"/>
                <a:cs typeface="Open Sans" pitchFamily="34" charset="0"/>
              </a:rPr>
              <a:t>kolon</a:t>
            </a:r>
            <a:r>
              <a:rPr lang="en-GB" sz="1600" dirty="0">
                <a:solidFill>
                  <a:schemeClr val="tx1">
                    <a:lumMod val="85000"/>
                    <a:lumOff val="15000"/>
                  </a:schemeClr>
                </a:solidFill>
                <a:latin typeface="Open Sans" pitchFamily="34" charset="0"/>
                <a:ea typeface="Open Sans" pitchFamily="34" charset="0"/>
                <a:cs typeface="Open Sans" pitchFamily="34" charset="0"/>
              </a:rPr>
              <a:t>’, meaning appendage. It is applied to punctuation because both colons and semi-colons divide a sentence’s related clauses, making them parts of a bigger whole.</a:t>
            </a:r>
          </a:p>
          <a:p>
            <a:pPr marL="285750" indent="-285750" algn="l" fontAlgn="auto">
              <a:spcAft>
                <a:spcPts val="600"/>
              </a:spcAft>
              <a:buFont typeface="Arial" panose="020B0604020202020204" pitchFamily="34" charset="0"/>
              <a:buChar char="•"/>
              <a:defRPr/>
            </a:pPr>
            <a:r>
              <a:rPr lang="en-GB" sz="1600" dirty="0">
                <a:solidFill>
                  <a:schemeClr val="tx1">
                    <a:lumMod val="85000"/>
                    <a:lumOff val="15000"/>
                  </a:schemeClr>
                </a:solidFill>
                <a:latin typeface="Open Sans" pitchFamily="34" charset="0"/>
                <a:ea typeface="Open Sans" pitchFamily="34" charset="0"/>
                <a:cs typeface="Open Sans" pitchFamily="34" charset="0"/>
              </a:rPr>
              <a:t>Colons are used to show that an answer, elaboration, explanation or list will follow</a:t>
            </a:r>
            <a:r>
              <a:rPr lang="en-GB" sz="1600" b="1" dirty="0">
                <a:solidFill>
                  <a:schemeClr val="tx1">
                    <a:lumMod val="85000"/>
                    <a:lumOff val="15000"/>
                  </a:schemeClr>
                </a:solidFill>
                <a:latin typeface="Open Sans" pitchFamily="34" charset="0"/>
                <a:ea typeface="Open Sans" pitchFamily="34" charset="0"/>
                <a:cs typeface="Open Sans" pitchFamily="34" charset="0"/>
              </a:rPr>
              <a:t>:</a:t>
            </a:r>
            <a:r>
              <a:rPr lang="en-GB" sz="1600" dirty="0">
                <a:solidFill>
                  <a:schemeClr val="tx1">
                    <a:lumMod val="85000"/>
                    <a:lumOff val="15000"/>
                  </a:schemeClr>
                </a:solidFill>
                <a:latin typeface="Open Sans" pitchFamily="34" charset="0"/>
                <a:ea typeface="Open Sans" pitchFamily="34" charset="0"/>
                <a:cs typeface="Open Sans" pitchFamily="34" charset="0"/>
              </a:rPr>
              <a:t> they are like punctuation’s master of ceremonies, announcing what comes next. </a:t>
            </a:r>
          </a:p>
          <a:p>
            <a:pPr marL="285750" indent="-285750" algn="l" fontAlgn="auto">
              <a:spcAft>
                <a:spcPts val="600"/>
              </a:spcAft>
              <a:buFont typeface="Arial" panose="020B0604020202020204" pitchFamily="34" charset="0"/>
              <a:buChar char="•"/>
              <a:defRPr/>
            </a:pPr>
            <a:r>
              <a:rPr lang="en-GB" sz="1600" dirty="0">
                <a:solidFill>
                  <a:schemeClr val="tx1">
                    <a:lumMod val="85000"/>
                    <a:lumOff val="15000"/>
                  </a:schemeClr>
                </a:solidFill>
                <a:latin typeface="Open Sans" pitchFamily="34" charset="0"/>
                <a:ea typeface="Open Sans" pitchFamily="34" charset="0"/>
                <a:cs typeface="Open Sans" pitchFamily="34" charset="0"/>
              </a:rPr>
              <a:t>Semi-colons are used to separate two main clauses that are closely related</a:t>
            </a:r>
            <a:r>
              <a:rPr lang="en-GB" sz="1600" b="1" dirty="0">
                <a:solidFill>
                  <a:schemeClr val="tx1">
                    <a:lumMod val="85000"/>
                    <a:lumOff val="15000"/>
                  </a:schemeClr>
                </a:solidFill>
                <a:latin typeface="Open Sans" pitchFamily="34" charset="0"/>
                <a:ea typeface="Open Sans" pitchFamily="34" charset="0"/>
                <a:cs typeface="Open Sans" pitchFamily="34" charset="0"/>
              </a:rPr>
              <a:t>;</a:t>
            </a:r>
            <a:r>
              <a:rPr lang="en-GB" sz="1600" dirty="0">
                <a:solidFill>
                  <a:schemeClr val="tx1">
                    <a:lumMod val="85000"/>
                    <a:lumOff val="15000"/>
                  </a:schemeClr>
                </a:solidFill>
                <a:latin typeface="Open Sans" pitchFamily="34" charset="0"/>
                <a:ea typeface="Open Sans" pitchFamily="34" charset="0"/>
                <a:cs typeface="Open Sans" pitchFamily="34" charset="0"/>
              </a:rPr>
              <a:t> though they are related, they could just as easily stand as separate sentences. This is one of the reasons why semi-colons are little used: it is always possible to replace them with a full stop.</a:t>
            </a:r>
          </a:p>
          <a:p>
            <a:pPr marL="285750" indent="-285750" algn="l" fontAlgn="auto">
              <a:spcAft>
                <a:spcPts val="600"/>
              </a:spcAft>
              <a:buFont typeface="Arial" panose="020B0604020202020204" pitchFamily="34" charset="0"/>
              <a:buChar char="•"/>
              <a:defRPr/>
            </a:pPr>
            <a:r>
              <a:rPr lang="en-GB" sz="1600" dirty="0">
                <a:solidFill>
                  <a:schemeClr val="tx1">
                    <a:lumMod val="85000"/>
                    <a:lumOff val="15000"/>
                  </a:schemeClr>
                </a:solidFill>
                <a:latin typeface="Open Sans" pitchFamily="34" charset="0"/>
                <a:ea typeface="Open Sans" pitchFamily="34" charset="0"/>
                <a:cs typeface="Open Sans" pitchFamily="34" charset="0"/>
              </a:rPr>
              <a:t>A big clue to a semi-colon’s usage is in the symbol’s combination of two other punctuation marks: </a:t>
            </a:r>
            <a:r>
              <a:rPr lang="en-GB" sz="1600" b="1" dirty="0">
                <a:solidFill>
                  <a:schemeClr val="tx1">
                    <a:lumMod val="85000"/>
                    <a:lumOff val="15000"/>
                  </a:schemeClr>
                </a:solidFill>
                <a:latin typeface="Open Sans" pitchFamily="34" charset="0"/>
                <a:ea typeface="Open Sans" pitchFamily="34" charset="0"/>
                <a:cs typeface="Open Sans" pitchFamily="34" charset="0"/>
              </a:rPr>
              <a:t>it is stronger than a comma, weaker than a full stop.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271202"/>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b="1" dirty="0">
                <a:solidFill>
                  <a:srgbClr val="7F2D33"/>
                </a:solidFill>
                <a:latin typeface="Open Sans" panose="020B0606030504020204" pitchFamily="34" charset="0"/>
                <a:ea typeface="Open Sans" panose="020B0606030504020204" pitchFamily="34" charset="0"/>
                <a:cs typeface="Open Sans" panose="020B0606030504020204" pitchFamily="34" charset="0"/>
              </a:rPr>
              <a:t>Practise the Ways</a:t>
            </a:r>
          </a:p>
        </p:txBody>
      </p:sp>
      <p:sp>
        <p:nvSpPr>
          <p:cNvPr id="8" name="Title 1"/>
          <p:cNvSpPr txBox="1">
            <a:spLocks/>
          </p:cNvSpPr>
          <p:nvPr/>
        </p:nvSpPr>
        <p:spPr>
          <a:xfrm>
            <a:off x="386627" y="1007182"/>
            <a:ext cx="5198627" cy="2256341"/>
          </a:xfrm>
          <a:prstGeom prst="rect">
            <a:avLst/>
          </a:prstGeom>
          <a:ln w="12700">
            <a:solidFill>
              <a:srgbClr val="7F2D33"/>
            </a:solidFill>
          </a:ln>
        </p:spPr>
        <p:txBody>
          <a:bodyPr wrap="square" lIns="180000" tIns="180000" rIns="72000" bIns="18000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400" b="1" dirty="0">
                <a:solidFill>
                  <a:schemeClr val="tx1">
                    <a:lumMod val="85000"/>
                    <a:lumOff val="15000"/>
                  </a:schemeClr>
                </a:solidFill>
                <a:latin typeface="Open Sans" pitchFamily="34" charset="0"/>
                <a:ea typeface="Open Sans" pitchFamily="34" charset="0"/>
                <a:cs typeface="Open Sans" pitchFamily="34" charset="0"/>
              </a:rPr>
              <a:t>1. Correct or incorrect...?</a:t>
            </a:r>
          </a:p>
          <a:p>
            <a:pPr marL="271463" indent="-271463" algn="l" fontAlgn="auto">
              <a:spcAft>
                <a:spcPts val="600"/>
              </a:spcAft>
              <a:buFont typeface="+mj-lt"/>
              <a:buAutoNum type="alphaLcParenR"/>
              <a:defRPr/>
            </a:pPr>
            <a:r>
              <a:rPr lang="en-GB" sz="1400" dirty="0">
                <a:solidFill>
                  <a:schemeClr val="tx1">
                    <a:lumMod val="85000"/>
                    <a:lumOff val="15000"/>
                  </a:schemeClr>
                </a:solidFill>
                <a:latin typeface="Open Sans" pitchFamily="34" charset="0"/>
                <a:ea typeface="Open Sans" pitchFamily="34" charset="0"/>
                <a:cs typeface="Open Sans" pitchFamily="34" charset="0"/>
              </a:rPr>
              <a:t>Things needed for the party: balloons, snacks </a:t>
            </a:r>
            <a:br>
              <a:rPr lang="en-GB" sz="1400" dirty="0">
                <a:solidFill>
                  <a:schemeClr val="tx1">
                    <a:lumMod val="85000"/>
                    <a:lumOff val="15000"/>
                  </a:schemeClr>
                </a:solidFill>
                <a:latin typeface="Open Sans" pitchFamily="34" charset="0"/>
                <a:ea typeface="Open Sans" pitchFamily="34" charset="0"/>
                <a:cs typeface="Open Sans" pitchFamily="34" charset="0"/>
              </a:rPr>
            </a:br>
            <a:r>
              <a:rPr lang="en-GB" sz="1400" dirty="0">
                <a:solidFill>
                  <a:schemeClr val="tx1">
                    <a:lumMod val="85000"/>
                    <a:lumOff val="15000"/>
                  </a:schemeClr>
                </a:solidFill>
                <a:latin typeface="Open Sans" pitchFamily="34" charset="0"/>
                <a:ea typeface="Open Sans" pitchFamily="34" charset="0"/>
                <a:cs typeface="Open Sans" pitchFamily="34" charset="0"/>
              </a:rPr>
              <a:t>and games.</a:t>
            </a:r>
          </a:p>
          <a:p>
            <a:pPr marL="271463" indent="-271463" algn="l" fontAlgn="auto">
              <a:spcAft>
                <a:spcPts val="600"/>
              </a:spcAft>
              <a:buFont typeface="+mj-lt"/>
              <a:buAutoNum type="alphaLcParenR"/>
              <a:defRPr/>
            </a:pPr>
            <a:r>
              <a:rPr lang="en-GB" sz="1400" dirty="0">
                <a:solidFill>
                  <a:schemeClr val="tx1">
                    <a:lumMod val="85000"/>
                    <a:lumOff val="15000"/>
                  </a:schemeClr>
                </a:solidFill>
                <a:latin typeface="Open Sans" pitchFamily="34" charset="0"/>
                <a:ea typeface="Open Sans" pitchFamily="34" charset="0"/>
                <a:cs typeface="Open Sans" pitchFamily="34" charset="0"/>
              </a:rPr>
              <a:t>Things I hate; spiders, cheese and exams.</a:t>
            </a:r>
          </a:p>
          <a:p>
            <a:pPr marL="271463" indent="-271463" algn="l" fontAlgn="auto">
              <a:spcAft>
                <a:spcPts val="600"/>
              </a:spcAft>
              <a:buFont typeface="+mj-lt"/>
              <a:buAutoNum type="alphaLcParenR"/>
              <a:defRPr/>
            </a:pPr>
            <a:r>
              <a:rPr lang="en-GB" sz="1400" dirty="0">
                <a:solidFill>
                  <a:schemeClr val="tx1">
                    <a:lumMod val="85000"/>
                    <a:lumOff val="15000"/>
                  </a:schemeClr>
                </a:solidFill>
                <a:latin typeface="Open Sans" pitchFamily="34" charset="0"/>
                <a:ea typeface="Open Sans" pitchFamily="34" charset="0"/>
                <a:cs typeface="Open Sans" pitchFamily="34" charset="0"/>
              </a:rPr>
              <a:t>Things I hate; and things I love.</a:t>
            </a:r>
          </a:p>
          <a:p>
            <a:pPr marL="271463" indent="-271463" algn="l" fontAlgn="auto">
              <a:spcAft>
                <a:spcPts val="600"/>
              </a:spcAft>
              <a:buFont typeface="+mj-lt"/>
              <a:buAutoNum type="alphaLcParenR"/>
              <a:defRPr/>
            </a:pPr>
            <a:r>
              <a:rPr lang="en-GB" sz="1400" dirty="0">
                <a:solidFill>
                  <a:schemeClr val="tx1">
                    <a:lumMod val="85000"/>
                    <a:lumOff val="15000"/>
                  </a:schemeClr>
                </a:solidFill>
                <a:latin typeface="Open Sans" pitchFamily="34" charset="0"/>
                <a:ea typeface="Open Sans" pitchFamily="34" charset="0"/>
                <a:cs typeface="Open Sans" pitchFamily="34" charset="0"/>
              </a:rPr>
              <a:t>My teacher is the best; she makes sure I know my stuff.</a:t>
            </a:r>
          </a:p>
          <a:p>
            <a:pPr marL="271463" indent="-271463" algn="l" fontAlgn="auto">
              <a:spcAft>
                <a:spcPts val="600"/>
              </a:spcAft>
              <a:buFont typeface="+mj-lt"/>
              <a:buAutoNum type="alphaLcParenR"/>
              <a:defRPr/>
            </a:pPr>
            <a:r>
              <a:rPr lang="en-GB" sz="1400" dirty="0">
                <a:solidFill>
                  <a:schemeClr val="tx1">
                    <a:lumMod val="85000"/>
                    <a:lumOff val="15000"/>
                  </a:schemeClr>
                </a:solidFill>
                <a:latin typeface="Open Sans" pitchFamily="34" charset="0"/>
                <a:ea typeface="Open Sans" pitchFamily="34" charset="0"/>
                <a:cs typeface="Open Sans" pitchFamily="34" charset="0"/>
              </a:rPr>
              <a:t>When I get home: I am going to give Stevie a call.</a:t>
            </a:r>
          </a:p>
        </p:txBody>
      </p:sp>
      <p:sp>
        <p:nvSpPr>
          <p:cNvPr id="4" name="Title 1"/>
          <p:cNvSpPr txBox="1">
            <a:spLocks/>
          </p:cNvSpPr>
          <p:nvPr/>
        </p:nvSpPr>
        <p:spPr>
          <a:xfrm>
            <a:off x="386627" y="3378790"/>
            <a:ext cx="5198627" cy="3118116"/>
          </a:xfrm>
          <a:prstGeom prst="rect">
            <a:avLst/>
          </a:prstGeom>
          <a:solidFill>
            <a:srgbClr val="7F2D33"/>
          </a:solidFill>
          <a:ln w="12700">
            <a:solidFill>
              <a:srgbClr val="7F2D33"/>
            </a:solidFill>
          </a:ln>
        </p:spPr>
        <p:txBody>
          <a:bodyPr wrap="square" lIns="180000" tIns="180000" rIns="180000" bIns="18000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400" b="1" dirty="0">
                <a:solidFill>
                  <a:schemeClr val="bg1"/>
                </a:solidFill>
                <a:latin typeface="Open Sans" pitchFamily="34" charset="0"/>
                <a:ea typeface="Open Sans" pitchFamily="34" charset="0"/>
                <a:cs typeface="Open Sans" pitchFamily="34" charset="0"/>
              </a:rPr>
              <a:t>2. Insert a colon or semi-colon where required.</a:t>
            </a:r>
          </a:p>
          <a:p>
            <a:pPr marL="271463" indent="-271463"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Hari had a problem he didn’t understand </a:t>
            </a:r>
            <a:br>
              <a:rPr lang="en-GB" sz="1400" dirty="0">
                <a:solidFill>
                  <a:schemeClr val="bg1"/>
                </a:solidFill>
                <a:latin typeface="Open Sans" pitchFamily="34" charset="0"/>
                <a:ea typeface="Open Sans" pitchFamily="34" charset="0"/>
                <a:cs typeface="Open Sans" pitchFamily="34" charset="0"/>
              </a:rPr>
            </a:br>
            <a:r>
              <a:rPr lang="en-GB" sz="1400" dirty="0">
                <a:solidFill>
                  <a:schemeClr val="bg1"/>
                </a:solidFill>
                <a:latin typeface="Open Sans" pitchFamily="34" charset="0"/>
                <a:ea typeface="Open Sans" pitchFamily="34" charset="0"/>
                <a:cs typeface="Open Sans" pitchFamily="34" charset="0"/>
              </a:rPr>
              <a:t>the question.</a:t>
            </a:r>
          </a:p>
          <a:p>
            <a:pPr marL="271463" indent="-271463"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Sophisticated writers use this it shows a mastery of sentence structures. </a:t>
            </a:r>
          </a:p>
          <a:p>
            <a:pPr marL="271463" indent="-271463"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Tom loves cheese however, he’s not particularly keen on Camembert.</a:t>
            </a:r>
          </a:p>
          <a:p>
            <a:pPr marL="271463" indent="-271463"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The themes of the play are love, conflict, dreams </a:t>
            </a:r>
            <a:br>
              <a:rPr lang="en-GB" sz="1400" dirty="0">
                <a:solidFill>
                  <a:schemeClr val="bg1"/>
                </a:solidFill>
                <a:latin typeface="Open Sans" pitchFamily="34" charset="0"/>
                <a:ea typeface="Open Sans" pitchFamily="34" charset="0"/>
                <a:cs typeface="Open Sans" pitchFamily="34" charset="0"/>
              </a:rPr>
            </a:br>
            <a:r>
              <a:rPr lang="en-GB" sz="1400" dirty="0">
                <a:solidFill>
                  <a:schemeClr val="bg1"/>
                </a:solidFill>
                <a:latin typeface="Open Sans" pitchFamily="34" charset="0"/>
                <a:ea typeface="Open Sans" pitchFamily="34" charset="0"/>
                <a:cs typeface="Open Sans" pitchFamily="34" charset="0"/>
              </a:rPr>
              <a:t>and fate.</a:t>
            </a:r>
          </a:p>
          <a:p>
            <a:pPr marL="271463" indent="-271463"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I have a big test tomorrow I’ll chat just a little bit longer and then revise.</a:t>
            </a:r>
          </a:p>
        </p:txBody>
      </p:sp>
      <p:sp>
        <p:nvSpPr>
          <p:cNvPr id="5" name="Title 1"/>
          <p:cNvSpPr txBox="1">
            <a:spLocks/>
          </p:cNvSpPr>
          <p:nvPr/>
        </p:nvSpPr>
        <p:spPr>
          <a:xfrm>
            <a:off x="5692346" y="1007182"/>
            <a:ext cx="2923147" cy="5489724"/>
          </a:xfrm>
          <a:prstGeom prst="rect">
            <a:avLst/>
          </a:prstGeom>
          <a:ln w="12700">
            <a:solidFill>
              <a:srgbClr val="7F2D33"/>
            </a:solidFill>
          </a:ln>
        </p:spPr>
        <p:txBody>
          <a:bodyPr wrap="square" lIns="180000" tIns="180000" rIns="180000" bIns="18000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400" b="1" dirty="0">
                <a:solidFill>
                  <a:schemeClr val="tx1">
                    <a:lumMod val="85000"/>
                    <a:lumOff val="15000"/>
                  </a:schemeClr>
                </a:solidFill>
                <a:latin typeface="Open Sans" pitchFamily="34" charset="0"/>
                <a:ea typeface="Open Sans" pitchFamily="34" charset="0"/>
                <a:cs typeface="Open Sans" pitchFamily="34" charset="0"/>
              </a:rPr>
              <a:t>3. Mix: Punctuate the following paragraph. There are ten pieces of punctuation required in total. Use what’s already there to help you.</a:t>
            </a:r>
          </a:p>
          <a:p>
            <a:pPr algn="l" fontAlgn="auto">
              <a:spcAft>
                <a:spcPts val="600"/>
              </a:spcAft>
              <a:defRPr/>
            </a:pPr>
            <a:r>
              <a:rPr lang="en-GB" sz="1400" dirty="0">
                <a:solidFill>
                  <a:schemeClr val="tx1">
                    <a:lumMod val="85000"/>
                    <a:lumOff val="15000"/>
                  </a:schemeClr>
                </a:solidFill>
                <a:latin typeface="Open Sans" pitchFamily="34" charset="0"/>
                <a:ea typeface="Open Sans" pitchFamily="34" charset="0"/>
                <a:cs typeface="Open Sans" pitchFamily="34" charset="0"/>
              </a:rPr>
              <a:t>this was the issue Joe and Tre just didn’t have the tools they needed. they were supposed to be creating a short film on bullying how was that ever going to happen if they didn’t have any editing software When they next saw Mr demerara they would explain that they weren’t to blame He was a reasonable man and would understand </a:t>
            </a:r>
            <a:br>
              <a:rPr lang="en-GB" sz="1400" dirty="0">
                <a:solidFill>
                  <a:schemeClr val="tx1">
                    <a:lumMod val="85000"/>
                    <a:lumOff val="15000"/>
                  </a:schemeClr>
                </a:solidFill>
                <a:latin typeface="Open Sans" pitchFamily="34" charset="0"/>
                <a:ea typeface="Open Sans" pitchFamily="34" charset="0"/>
                <a:cs typeface="Open Sans" pitchFamily="34" charset="0"/>
              </a:rPr>
            </a:br>
            <a:r>
              <a:rPr lang="en-GB" sz="1400" dirty="0">
                <a:solidFill>
                  <a:schemeClr val="tx1">
                    <a:lumMod val="85000"/>
                    <a:lumOff val="15000"/>
                  </a:schemeClr>
                </a:solidFill>
                <a:latin typeface="Open Sans" pitchFamily="34" charset="0"/>
                <a:ea typeface="Open Sans" pitchFamily="34" charset="0"/>
                <a:cs typeface="Open Sans" pitchFamily="34" charset="0"/>
              </a:rPr>
              <a:t>wouldn’t he</a:t>
            </a:r>
            <a:endParaRPr lang="en-GB" sz="1400" b="1" dirty="0">
              <a:solidFill>
                <a:schemeClr val="tx1">
                  <a:lumMod val="85000"/>
                  <a:lumOff val="15000"/>
                </a:schemeClr>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144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txBox="1">
            <a:spLocks/>
          </p:cNvSpPr>
          <p:nvPr/>
        </p:nvSpPr>
        <p:spPr>
          <a:xfrm>
            <a:off x="5906530" y="5498974"/>
            <a:ext cx="1482811" cy="794403"/>
          </a:xfrm>
          <a:prstGeom prst="rect">
            <a:avLst/>
          </a:prstGeom>
          <a:noFill/>
          <a:ln w="12700">
            <a:solidFill>
              <a:srgbClr val="7F2D33"/>
            </a:solidFill>
          </a:ln>
        </p:spPr>
        <p:txBody>
          <a:bodyPr wrap="square" lIns="180000" tIns="180000" rIns="180000" bIns="18000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400" b="1" dirty="0">
                <a:solidFill>
                  <a:srgbClr val="7F2D33"/>
                </a:solidFill>
                <a:latin typeface="Open Sans" pitchFamily="34" charset="0"/>
                <a:ea typeface="Open Sans" pitchFamily="34" charset="0"/>
                <a:cs typeface="Open Sans" pitchFamily="34" charset="0"/>
              </a:rPr>
              <a:t>Full marks to secure</a:t>
            </a:r>
          </a:p>
        </p:txBody>
      </p:sp>
      <p:sp>
        <p:nvSpPr>
          <p:cNvPr id="7170" name="Title 1"/>
          <p:cNvSpPr>
            <a:spLocks noGrp="1"/>
          </p:cNvSpPr>
          <p:nvPr>
            <p:ph type="ctrTitle" idx="4294967295"/>
          </p:nvPr>
        </p:nvSpPr>
        <p:spPr bwMode="auto">
          <a:xfrm>
            <a:off x="0" y="328835"/>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b="1" dirty="0">
                <a:solidFill>
                  <a:srgbClr val="7F2D33"/>
                </a:solidFill>
                <a:latin typeface="Open Sans" panose="020B0606030504020204" pitchFamily="34" charset="0"/>
                <a:ea typeface="Open Sans" panose="020B0606030504020204" pitchFamily="34" charset="0"/>
                <a:cs typeface="Open Sans" panose="020B0606030504020204" pitchFamily="34" charset="0"/>
              </a:rPr>
              <a:t>Have You Mastered It?</a:t>
            </a:r>
          </a:p>
        </p:txBody>
      </p:sp>
      <p:sp>
        <p:nvSpPr>
          <p:cNvPr id="6" name="Rectangle 5"/>
          <p:cNvSpPr/>
          <p:nvPr/>
        </p:nvSpPr>
        <p:spPr>
          <a:xfrm>
            <a:off x="7284969" y="5173360"/>
            <a:ext cx="1245577" cy="1245577"/>
          </a:xfrm>
          <a:prstGeom prst="rect">
            <a:avLst/>
          </a:prstGeom>
          <a:solidFill>
            <a:srgbClr val="F2EEEB"/>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386627" y="1007182"/>
            <a:ext cx="5198627" cy="2256341"/>
          </a:xfrm>
          <a:prstGeom prst="rect">
            <a:avLst/>
          </a:prstGeom>
          <a:ln w="12700">
            <a:solidFill>
              <a:srgbClr val="7F2D33"/>
            </a:solidFill>
          </a:ln>
        </p:spPr>
        <p:txBody>
          <a:bodyPr wrap="square" lIns="180000" tIns="180000" rIns="72000" bIns="18000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400" b="1" dirty="0">
                <a:solidFill>
                  <a:schemeClr val="tx1">
                    <a:lumMod val="85000"/>
                    <a:lumOff val="15000"/>
                  </a:schemeClr>
                </a:solidFill>
                <a:latin typeface="Open Sans" pitchFamily="34" charset="0"/>
                <a:ea typeface="Open Sans" pitchFamily="34" charset="0"/>
                <a:cs typeface="Open Sans" pitchFamily="34" charset="0"/>
              </a:rPr>
              <a:t>1. Correct or incorrect...?</a:t>
            </a:r>
          </a:p>
          <a:p>
            <a:pPr marL="271463" indent="-271463" algn="l" fontAlgn="auto">
              <a:spcAft>
                <a:spcPts val="600"/>
              </a:spcAft>
              <a:buFont typeface="+mj-lt"/>
              <a:buAutoNum type="alphaLcParenR"/>
              <a:defRPr/>
            </a:pPr>
            <a:r>
              <a:rPr lang="en-GB" sz="1400" dirty="0">
                <a:solidFill>
                  <a:schemeClr val="tx1">
                    <a:lumMod val="85000"/>
                    <a:lumOff val="15000"/>
                  </a:schemeClr>
                </a:solidFill>
                <a:latin typeface="Open Sans" pitchFamily="34" charset="0"/>
                <a:ea typeface="Open Sans" pitchFamily="34" charset="0"/>
                <a:cs typeface="Open Sans" pitchFamily="34" charset="0"/>
              </a:rPr>
              <a:t>Things needed for the party: balloons, snacks </a:t>
            </a:r>
            <a:br>
              <a:rPr lang="en-GB" sz="1400" dirty="0">
                <a:solidFill>
                  <a:schemeClr val="tx1">
                    <a:lumMod val="85000"/>
                    <a:lumOff val="15000"/>
                  </a:schemeClr>
                </a:solidFill>
                <a:latin typeface="Open Sans" pitchFamily="34" charset="0"/>
                <a:ea typeface="Open Sans" pitchFamily="34" charset="0"/>
                <a:cs typeface="Open Sans" pitchFamily="34" charset="0"/>
              </a:rPr>
            </a:br>
            <a:r>
              <a:rPr lang="en-GB" sz="1400" dirty="0">
                <a:solidFill>
                  <a:schemeClr val="tx1">
                    <a:lumMod val="85000"/>
                    <a:lumOff val="15000"/>
                  </a:schemeClr>
                </a:solidFill>
                <a:latin typeface="Open Sans" pitchFamily="34" charset="0"/>
                <a:ea typeface="Open Sans" pitchFamily="34" charset="0"/>
                <a:cs typeface="Open Sans" pitchFamily="34" charset="0"/>
              </a:rPr>
              <a:t>and games.</a:t>
            </a:r>
          </a:p>
          <a:p>
            <a:pPr marL="271463" indent="-271463" algn="l" fontAlgn="auto">
              <a:spcAft>
                <a:spcPts val="600"/>
              </a:spcAft>
              <a:buFont typeface="+mj-lt"/>
              <a:buAutoNum type="alphaLcParenR"/>
              <a:defRPr/>
            </a:pPr>
            <a:r>
              <a:rPr lang="en-GB" sz="1400" dirty="0">
                <a:solidFill>
                  <a:schemeClr val="tx1">
                    <a:lumMod val="85000"/>
                    <a:lumOff val="15000"/>
                  </a:schemeClr>
                </a:solidFill>
                <a:latin typeface="Open Sans" pitchFamily="34" charset="0"/>
                <a:ea typeface="Open Sans" pitchFamily="34" charset="0"/>
                <a:cs typeface="Open Sans" pitchFamily="34" charset="0"/>
              </a:rPr>
              <a:t>Things I hate; spiders, cheese and exams.</a:t>
            </a:r>
          </a:p>
          <a:p>
            <a:pPr marL="271463" indent="-271463" algn="l" fontAlgn="auto">
              <a:spcAft>
                <a:spcPts val="600"/>
              </a:spcAft>
              <a:buFont typeface="+mj-lt"/>
              <a:buAutoNum type="alphaLcParenR"/>
              <a:defRPr/>
            </a:pPr>
            <a:r>
              <a:rPr lang="en-GB" sz="1400" dirty="0">
                <a:solidFill>
                  <a:schemeClr val="tx1">
                    <a:lumMod val="85000"/>
                    <a:lumOff val="15000"/>
                  </a:schemeClr>
                </a:solidFill>
                <a:latin typeface="Open Sans" pitchFamily="34" charset="0"/>
                <a:ea typeface="Open Sans" pitchFamily="34" charset="0"/>
                <a:cs typeface="Open Sans" pitchFamily="34" charset="0"/>
              </a:rPr>
              <a:t>Things I hate; and things I love.</a:t>
            </a:r>
          </a:p>
          <a:p>
            <a:pPr marL="271463" indent="-271463" algn="l" fontAlgn="auto">
              <a:spcAft>
                <a:spcPts val="600"/>
              </a:spcAft>
              <a:buFont typeface="+mj-lt"/>
              <a:buAutoNum type="alphaLcParenR"/>
              <a:defRPr/>
            </a:pPr>
            <a:r>
              <a:rPr lang="en-GB" sz="1400" dirty="0">
                <a:solidFill>
                  <a:schemeClr val="tx1">
                    <a:lumMod val="85000"/>
                    <a:lumOff val="15000"/>
                  </a:schemeClr>
                </a:solidFill>
                <a:latin typeface="Open Sans" pitchFamily="34" charset="0"/>
                <a:ea typeface="Open Sans" pitchFamily="34" charset="0"/>
                <a:cs typeface="Open Sans" pitchFamily="34" charset="0"/>
              </a:rPr>
              <a:t>My teacher is the best; she makes sure I know my stuff.</a:t>
            </a:r>
          </a:p>
          <a:p>
            <a:pPr marL="271463" indent="-271463" algn="l" fontAlgn="auto">
              <a:spcAft>
                <a:spcPts val="600"/>
              </a:spcAft>
              <a:buFont typeface="+mj-lt"/>
              <a:buAutoNum type="alphaLcParenR"/>
              <a:defRPr/>
            </a:pPr>
            <a:r>
              <a:rPr lang="en-GB" sz="1400" dirty="0">
                <a:solidFill>
                  <a:schemeClr val="tx1">
                    <a:lumMod val="85000"/>
                    <a:lumOff val="15000"/>
                  </a:schemeClr>
                </a:solidFill>
                <a:latin typeface="Open Sans" pitchFamily="34" charset="0"/>
                <a:ea typeface="Open Sans" pitchFamily="34" charset="0"/>
                <a:cs typeface="Open Sans" pitchFamily="34" charset="0"/>
              </a:rPr>
              <a:t>When I get home: I am going to give Stevie a call.</a:t>
            </a:r>
          </a:p>
        </p:txBody>
      </p:sp>
      <p:sp>
        <p:nvSpPr>
          <p:cNvPr id="11" name="Title 1"/>
          <p:cNvSpPr txBox="1">
            <a:spLocks/>
          </p:cNvSpPr>
          <p:nvPr/>
        </p:nvSpPr>
        <p:spPr>
          <a:xfrm>
            <a:off x="386627" y="3378790"/>
            <a:ext cx="5198627" cy="3118116"/>
          </a:xfrm>
          <a:prstGeom prst="rect">
            <a:avLst/>
          </a:prstGeom>
          <a:solidFill>
            <a:srgbClr val="7F2D33"/>
          </a:solidFill>
          <a:ln w="12700">
            <a:solidFill>
              <a:srgbClr val="7F2D33"/>
            </a:solidFill>
          </a:ln>
        </p:spPr>
        <p:txBody>
          <a:bodyPr wrap="square" lIns="180000" tIns="180000" rIns="180000" bIns="18000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400" b="1" dirty="0">
                <a:solidFill>
                  <a:schemeClr val="bg1"/>
                </a:solidFill>
                <a:latin typeface="Open Sans" pitchFamily="34" charset="0"/>
                <a:ea typeface="Open Sans" pitchFamily="34" charset="0"/>
                <a:cs typeface="Open Sans" pitchFamily="34" charset="0"/>
              </a:rPr>
              <a:t>2. Insert a colon or semi-colon where required.</a:t>
            </a:r>
          </a:p>
          <a:p>
            <a:pPr marL="271463" indent="-271463"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Hari had a problem</a:t>
            </a:r>
            <a:r>
              <a:rPr lang="en-GB" sz="1400" b="1" dirty="0">
                <a:solidFill>
                  <a:srgbClr val="FFFF00"/>
                </a:solidFill>
                <a:latin typeface="Open Sans" pitchFamily="34" charset="0"/>
                <a:ea typeface="Open Sans" pitchFamily="34" charset="0"/>
                <a:cs typeface="Open Sans" pitchFamily="34" charset="0"/>
              </a:rPr>
              <a:t>:</a:t>
            </a:r>
            <a:r>
              <a:rPr lang="en-GB" sz="1400" dirty="0">
                <a:solidFill>
                  <a:schemeClr val="bg1"/>
                </a:solidFill>
                <a:latin typeface="Open Sans" pitchFamily="34" charset="0"/>
                <a:ea typeface="Open Sans" pitchFamily="34" charset="0"/>
                <a:cs typeface="Open Sans" pitchFamily="34" charset="0"/>
              </a:rPr>
              <a:t> he didn’t understand </a:t>
            </a:r>
            <a:br>
              <a:rPr lang="en-GB" sz="1400" dirty="0">
                <a:solidFill>
                  <a:schemeClr val="bg1"/>
                </a:solidFill>
                <a:latin typeface="Open Sans" pitchFamily="34" charset="0"/>
                <a:ea typeface="Open Sans" pitchFamily="34" charset="0"/>
                <a:cs typeface="Open Sans" pitchFamily="34" charset="0"/>
              </a:rPr>
            </a:br>
            <a:r>
              <a:rPr lang="en-GB" sz="1400" dirty="0">
                <a:solidFill>
                  <a:schemeClr val="bg1"/>
                </a:solidFill>
                <a:latin typeface="Open Sans" pitchFamily="34" charset="0"/>
                <a:ea typeface="Open Sans" pitchFamily="34" charset="0"/>
                <a:cs typeface="Open Sans" pitchFamily="34" charset="0"/>
              </a:rPr>
              <a:t>the question.</a:t>
            </a:r>
          </a:p>
          <a:p>
            <a:pPr marL="271463" indent="-271463"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Sophisticated writers use this</a:t>
            </a:r>
            <a:r>
              <a:rPr lang="en-GB" sz="1400" b="1" dirty="0">
                <a:solidFill>
                  <a:srgbClr val="FFFF00"/>
                </a:solidFill>
                <a:latin typeface="Open Sans" pitchFamily="34" charset="0"/>
                <a:ea typeface="Open Sans" pitchFamily="34" charset="0"/>
                <a:cs typeface="Open Sans" pitchFamily="34" charset="0"/>
              </a:rPr>
              <a:t>;</a:t>
            </a:r>
            <a:r>
              <a:rPr lang="en-GB" sz="1400" dirty="0">
                <a:solidFill>
                  <a:schemeClr val="bg1"/>
                </a:solidFill>
                <a:latin typeface="Open Sans" pitchFamily="34" charset="0"/>
                <a:ea typeface="Open Sans" pitchFamily="34" charset="0"/>
                <a:cs typeface="Open Sans" pitchFamily="34" charset="0"/>
              </a:rPr>
              <a:t> it shows a mastery of sentence structures. </a:t>
            </a:r>
          </a:p>
          <a:p>
            <a:pPr marL="271463" indent="-271463"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Tom loves cheese</a:t>
            </a:r>
            <a:r>
              <a:rPr lang="en-GB" sz="1400" b="1" dirty="0">
                <a:solidFill>
                  <a:srgbClr val="FFFF00"/>
                </a:solidFill>
                <a:latin typeface="Open Sans" pitchFamily="34" charset="0"/>
                <a:ea typeface="Open Sans" pitchFamily="34" charset="0"/>
                <a:cs typeface="Open Sans" pitchFamily="34" charset="0"/>
              </a:rPr>
              <a:t>;</a:t>
            </a:r>
            <a:r>
              <a:rPr lang="en-GB" sz="1400" dirty="0">
                <a:solidFill>
                  <a:schemeClr val="bg1"/>
                </a:solidFill>
                <a:latin typeface="Open Sans" pitchFamily="34" charset="0"/>
                <a:ea typeface="Open Sans" pitchFamily="34" charset="0"/>
                <a:cs typeface="Open Sans" pitchFamily="34" charset="0"/>
              </a:rPr>
              <a:t> however, he’s not particularly keen on Camembert.</a:t>
            </a:r>
          </a:p>
          <a:p>
            <a:pPr marL="271463" indent="-271463"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The themes of the play are</a:t>
            </a:r>
            <a:r>
              <a:rPr lang="en-GB" sz="1400" b="1" dirty="0">
                <a:solidFill>
                  <a:srgbClr val="FFFF00"/>
                </a:solidFill>
                <a:latin typeface="Open Sans" pitchFamily="34" charset="0"/>
                <a:ea typeface="Open Sans" pitchFamily="34" charset="0"/>
                <a:cs typeface="Open Sans" pitchFamily="34" charset="0"/>
              </a:rPr>
              <a:t>:</a:t>
            </a:r>
            <a:r>
              <a:rPr lang="en-GB" sz="1400" dirty="0">
                <a:solidFill>
                  <a:schemeClr val="bg1"/>
                </a:solidFill>
                <a:latin typeface="Open Sans" pitchFamily="34" charset="0"/>
                <a:ea typeface="Open Sans" pitchFamily="34" charset="0"/>
                <a:cs typeface="Open Sans" pitchFamily="34" charset="0"/>
              </a:rPr>
              <a:t> love, conflict, dreams </a:t>
            </a:r>
            <a:br>
              <a:rPr lang="en-GB" sz="1400" dirty="0">
                <a:solidFill>
                  <a:schemeClr val="bg1"/>
                </a:solidFill>
                <a:latin typeface="Open Sans" pitchFamily="34" charset="0"/>
                <a:ea typeface="Open Sans" pitchFamily="34" charset="0"/>
                <a:cs typeface="Open Sans" pitchFamily="34" charset="0"/>
              </a:rPr>
            </a:br>
            <a:r>
              <a:rPr lang="en-GB" sz="1400" dirty="0">
                <a:solidFill>
                  <a:schemeClr val="bg1"/>
                </a:solidFill>
                <a:latin typeface="Open Sans" pitchFamily="34" charset="0"/>
                <a:ea typeface="Open Sans" pitchFamily="34" charset="0"/>
                <a:cs typeface="Open Sans" pitchFamily="34" charset="0"/>
              </a:rPr>
              <a:t>and fate.</a:t>
            </a:r>
          </a:p>
          <a:p>
            <a:pPr marL="271463" indent="-271463"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I have a big test tomorrow</a:t>
            </a:r>
            <a:r>
              <a:rPr lang="en-GB" sz="1400" b="1" dirty="0">
                <a:solidFill>
                  <a:srgbClr val="FFFF00"/>
                </a:solidFill>
                <a:latin typeface="Open Sans" pitchFamily="34" charset="0"/>
                <a:ea typeface="Open Sans" pitchFamily="34" charset="0"/>
                <a:cs typeface="Open Sans" pitchFamily="34" charset="0"/>
              </a:rPr>
              <a:t>;</a:t>
            </a:r>
            <a:r>
              <a:rPr lang="en-GB" sz="1400" dirty="0">
                <a:solidFill>
                  <a:schemeClr val="bg1"/>
                </a:solidFill>
                <a:latin typeface="Open Sans" pitchFamily="34" charset="0"/>
                <a:ea typeface="Open Sans" pitchFamily="34" charset="0"/>
                <a:cs typeface="Open Sans" pitchFamily="34" charset="0"/>
              </a:rPr>
              <a:t> I’ll chat just a little bit longer and then revise.</a:t>
            </a:r>
          </a:p>
        </p:txBody>
      </p:sp>
      <p:sp>
        <p:nvSpPr>
          <p:cNvPr id="12" name="Title 1"/>
          <p:cNvSpPr txBox="1">
            <a:spLocks/>
          </p:cNvSpPr>
          <p:nvPr/>
        </p:nvSpPr>
        <p:spPr>
          <a:xfrm>
            <a:off x="5692346" y="1007182"/>
            <a:ext cx="2923147" cy="5489724"/>
          </a:xfrm>
          <a:prstGeom prst="rect">
            <a:avLst/>
          </a:prstGeom>
          <a:ln w="12700">
            <a:solidFill>
              <a:srgbClr val="7F2D33"/>
            </a:solidFill>
          </a:ln>
        </p:spPr>
        <p:txBody>
          <a:bodyPr wrap="square" lIns="180000" tIns="180000" rIns="180000" bIns="18000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400" b="1" dirty="0">
                <a:solidFill>
                  <a:schemeClr val="tx1">
                    <a:lumMod val="85000"/>
                    <a:lumOff val="15000"/>
                  </a:schemeClr>
                </a:solidFill>
                <a:latin typeface="Open Sans" pitchFamily="34" charset="0"/>
                <a:ea typeface="Open Sans" pitchFamily="34" charset="0"/>
                <a:cs typeface="Open Sans" pitchFamily="34" charset="0"/>
              </a:rPr>
              <a:t>3. Mix: Punctuate the following paragraph. There are ten pieces of punctuation required in total. Use what’s already there to help you.</a:t>
            </a:r>
          </a:p>
          <a:p>
            <a:pPr algn="l" fontAlgn="auto">
              <a:spcAft>
                <a:spcPts val="600"/>
              </a:spcAft>
              <a:defRPr/>
            </a:pPr>
            <a:r>
              <a:rPr lang="en-GB" sz="1400" b="1" dirty="0">
                <a:solidFill>
                  <a:srgbClr val="00B050"/>
                </a:solidFill>
                <a:latin typeface="Open Sans" pitchFamily="34" charset="0"/>
                <a:ea typeface="Open Sans" pitchFamily="34" charset="0"/>
                <a:cs typeface="Open Sans" pitchFamily="34" charset="0"/>
              </a:rPr>
              <a:t>T</a:t>
            </a:r>
            <a:r>
              <a:rPr lang="en-GB" sz="1400" dirty="0">
                <a:solidFill>
                  <a:schemeClr val="tx1">
                    <a:lumMod val="85000"/>
                    <a:lumOff val="15000"/>
                  </a:schemeClr>
                </a:solidFill>
                <a:latin typeface="Open Sans" pitchFamily="34" charset="0"/>
                <a:ea typeface="Open Sans" pitchFamily="34" charset="0"/>
                <a:cs typeface="Open Sans" pitchFamily="34" charset="0"/>
              </a:rPr>
              <a:t>his was the issue</a:t>
            </a:r>
            <a:r>
              <a:rPr lang="en-GB" sz="1400" b="1" dirty="0">
                <a:solidFill>
                  <a:srgbClr val="00B050"/>
                </a:solidFill>
                <a:latin typeface="Open Sans" pitchFamily="34" charset="0"/>
                <a:ea typeface="Open Sans" pitchFamily="34" charset="0"/>
                <a:cs typeface="Open Sans" pitchFamily="34" charset="0"/>
              </a:rPr>
              <a:t>:</a:t>
            </a:r>
            <a:r>
              <a:rPr lang="en-GB" sz="1400" dirty="0">
                <a:solidFill>
                  <a:schemeClr val="tx1">
                    <a:lumMod val="85000"/>
                    <a:lumOff val="15000"/>
                  </a:schemeClr>
                </a:solidFill>
                <a:latin typeface="Open Sans" pitchFamily="34" charset="0"/>
                <a:ea typeface="Open Sans" pitchFamily="34" charset="0"/>
                <a:cs typeface="Open Sans" pitchFamily="34" charset="0"/>
              </a:rPr>
              <a:t> Joe and Tre just didn’t have the tools they needed. </a:t>
            </a:r>
            <a:r>
              <a:rPr lang="en-GB" sz="1400" b="1" dirty="0">
                <a:solidFill>
                  <a:srgbClr val="00B050"/>
                </a:solidFill>
                <a:latin typeface="Open Sans" pitchFamily="34" charset="0"/>
                <a:ea typeface="Open Sans" pitchFamily="34" charset="0"/>
                <a:cs typeface="Open Sans" pitchFamily="34" charset="0"/>
              </a:rPr>
              <a:t>T</a:t>
            </a:r>
            <a:r>
              <a:rPr lang="en-GB" sz="1400" dirty="0">
                <a:solidFill>
                  <a:schemeClr val="tx1">
                    <a:lumMod val="85000"/>
                    <a:lumOff val="15000"/>
                  </a:schemeClr>
                </a:solidFill>
                <a:latin typeface="Open Sans" pitchFamily="34" charset="0"/>
                <a:ea typeface="Open Sans" pitchFamily="34" charset="0"/>
                <a:cs typeface="Open Sans" pitchFamily="34" charset="0"/>
              </a:rPr>
              <a:t>hey were supposed to be creating a short film on bullying</a:t>
            </a:r>
            <a:r>
              <a:rPr lang="en-GB" sz="1400" b="1" dirty="0">
                <a:solidFill>
                  <a:srgbClr val="00B050"/>
                </a:solidFill>
                <a:latin typeface="Open Sans" pitchFamily="34" charset="0"/>
                <a:ea typeface="Open Sans" pitchFamily="34" charset="0"/>
                <a:cs typeface="Open Sans" pitchFamily="34" charset="0"/>
              </a:rPr>
              <a:t>;</a:t>
            </a:r>
            <a:r>
              <a:rPr lang="en-GB" sz="1400" dirty="0">
                <a:solidFill>
                  <a:schemeClr val="tx1">
                    <a:lumMod val="85000"/>
                    <a:lumOff val="15000"/>
                  </a:schemeClr>
                </a:solidFill>
                <a:latin typeface="Open Sans" pitchFamily="34" charset="0"/>
                <a:ea typeface="Open Sans" pitchFamily="34" charset="0"/>
                <a:cs typeface="Open Sans" pitchFamily="34" charset="0"/>
              </a:rPr>
              <a:t> how was that ever going to happen if they didn’t have any editing software</a:t>
            </a:r>
            <a:r>
              <a:rPr lang="en-GB" sz="1400" b="1" dirty="0">
                <a:solidFill>
                  <a:srgbClr val="00B050"/>
                </a:solidFill>
                <a:latin typeface="Open Sans" pitchFamily="34" charset="0"/>
                <a:ea typeface="Open Sans" pitchFamily="34" charset="0"/>
                <a:cs typeface="Open Sans" pitchFamily="34" charset="0"/>
              </a:rPr>
              <a:t>?</a:t>
            </a:r>
            <a:r>
              <a:rPr lang="en-GB" sz="1400" dirty="0">
                <a:solidFill>
                  <a:schemeClr val="tx1">
                    <a:lumMod val="85000"/>
                    <a:lumOff val="15000"/>
                  </a:schemeClr>
                </a:solidFill>
                <a:latin typeface="Open Sans" pitchFamily="34" charset="0"/>
                <a:ea typeface="Open Sans" pitchFamily="34" charset="0"/>
                <a:cs typeface="Open Sans" pitchFamily="34" charset="0"/>
              </a:rPr>
              <a:t> When they next saw Mr </a:t>
            </a:r>
            <a:r>
              <a:rPr lang="en-GB" sz="1400" b="1" dirty="0">
                <a:solidFill>
                  <a:srgbClr val="00B050"/>
                </a:solidFill>
                <a:latin typeface="Open Sans" pitchFamily="34" charset="0"/>
                <a:ea typeface="Open Sans" pitchFamily="34" charset="0"/>
                <a:cs typeface="Open Sans" pitchFamily="34" charset="0"/>
              </a:rPr>
              <a:t>D</a:t>
            </a:r>
            <a:r>
              <a:rPr lang="en-GB" sz="1400" dirty="0">
                <a:solidFill>
                  <a:schemeClr val="tx1">
                    <a:lumMod val="85000"/>
                    <a:lumOff val="15000"/>
                  </a:schemeClr>
                </a:solidFill>
                <a:latin typeface="Open Sans" pitchFamily="34" charset="0"/>
                <a:ea typeface="Open Sans" pitchFamily="34" charset="0"/>
                <a:cs typeface="Open Sans" pitchFamily="34" charset="0"/>
              </a:rPr>
              <a:t>emerara</a:t>
            </a:r>
            <a:r>
              <a:rPr lang="en-GB" sz="1400" b="1" dirty="0">
                <a:solidFill>
                  <a:srgbClr val="00B050"/>
                </a:solidFill>
                <a:latin typeface="Open Sans" pitchFamily="34" charset="0"/>
                <a:ea typeface="Open Sans" pitchFamily="34" charset="0"/>
                <a:cs typeface="Open Sans" pitchFamily="34" charset="0"/>
              </a:rPr>
              <a:t>,</a:t>
            </a:r>
            <a:r>
              <a:rPr lang="en-GB" sz="1400" dirty="0">
                <a:solidFill>
                  <a:schemeClr val="tx1">
                    <a:lumMod val="85000"/>
                    <a:lumOff val="15000"/>
                  </a:schemeClr>
                </a:solidFill>
                <a:latin typeface="Open Sans" pitchFamily="34" charset="0"/>
                <a:ea typeface="Open Sans" pitchFamily="34" charset="0"/>
                <a:cs typeface="Open Sans" pitchFamily="34" charset="0"/>
              </a:rPr>
              <a:t> they would explain that they weren’t to blame</a:t>
            </a:r>
            <a:r>
              <a:rPr lang="en-GB" sz="1400" b="1" dirty="0">
                <a:solidFill>
                  <a:srgbClr val="00B050"/>
                </a:solidFill>
                <a:latin typeface="Open Sans" pitchFamily="34" charset="0"/>
                <a:ea typeface="Open Sans" pitchFamily="34" charset="0"/>
                <a:cs typeface="Open Sans" pitchFamily="34" charset="0"/>
              </a:rPr>
              <a:t>.</a:t>
            </a:r>
            <a:r>
              <a:rPr lang="en-GB" sz="1400" dirty="0">
                <a:solidFill>
                  <a:schemeClr val="tx1">
                    <a:lumMod val="85000"/>
                    <a:lumOff val="15000"/>
                  </a:schemeClr>
                </a:solidFill>
                <a:latin typeface="Open Sans" pitchFamily="34" charset="0"/>
                <a:ea typeface="Open Sans" pitchFamily="34" charset="0"/>
                <a:cs typeface="Open Sans" pitchFamily="34" charset="0"/>
              </a:rPr>
              <a:t> He was a reasonable man and would understand</a:t>
            </a:r>
            <a:r>
              <a:rPr lang="en-GB" sz="1400" b="1" dirty="0">
                <a:solidFill>
                  <a:srgbClr val="00B050"/>
                </a:solidFill>
                <a:latin typeface="Open Sans" pitchFamily="34" charset="0"/>
                <a:ea typeface="Open Sans" pitchFamily="34" charset="0"/>
                <a:cs typeface="Open Sans" pitchFamily="34" charset="0"/>
              </a:rPr>
              <a:t>…</a:t>
            </a:r>
            <a:r>
              <a:rPr lang="en-GB" sz="1400" dirty="0">
                <a:solidFill>
                  <a:schemeClr val="tx1">
                    <a:lumMod val="85000"/>
                    <a:lumOff val="15000"/>
                  </a:schemeClr>
                </a:solidFill>
                <a:latin typeface="Open Sans" pitchFamily="34" charset="0"/>
                <a:ea typeface="Open Sans" pitchFamily="34" charset="0"/>
                <a:cs typeface="Open Sans" pitchFamily="34" charset="0"/>
              </a:rPr>
              <a:t> </a:t>
            </a:r>
            <a:br>
              <a:rPr lang="en-GB" sz="1400" dirty="0">
                <a:solidFill>
                  <a:schemeClr val="tx1">
                    <a:lumMod val="85000"/>
                    <a:lumOff val="15000"/>
                  </a:schemeClr>
                </a:solidFill>
                <a:latin typeface="Open Sans" pitchFamily="34" charset="0"/>
                <a:ea typeface="Open Sans" pitchFamily="34" charset="0"/>
                <a:cs typeface="Open Sans" pitchFamily="34" charset="0"/>
              </a:rPr>
            </a:br>
            <a:r>
              <a:rPr lang="en-GB" sz="1400" dirty="0">
                <a:solidFill>
                  <a:schemeClr val="tx1">
                    <a:lumMod val="85000"/>
                    <a:lumOff val="15000"/>
                  </a:schemeClr>
                </a:solidFill>
                <a:latin typeface="Open Sans" pitchFamily="34" charset="0"/>
                <a:ea typeface="Open Sans" pitchFamily="34" charset="0"/>
                <a:cs typeface="Open Sans" pitchFamily="34" charset="0"/>
              </a:rPr>
              <a:t>wouldn’t he</a:t>
            </a:r>
            <a:r>
              <a:rPr lang="en-GB" sz="1400" b="1" dirty="0">
                <a:solidFill>
                  <a:srgbClr val="00B050"/>
                </a:solidFill>
                <a:latin typeface="Open Sans" pitchFamily="34" charset="0"/>
                <a:ea typeface="Open Sans" pitchFamily="34" charset="0"/>
                <a:cs typeface="Open Sans" pitchFamily="34" charset="0"/>
              </a:rPr>
              <a:t>?</a:t>
            </a:r>
          </a:p>
        </p:txBody>
      </p:sp>
      <p:grpSp>
        <p:nvGrpSpPr>
          <p:cNvPr id="13" name="Group 12"/>
          <p:cNvGrpSpPr/>
          <p:nvPr/>
        </p:nvGrpSpPr>
        <p:grpSpPr>
          <a:xfrm>
            <a:off x="1841693" y="1634404"/>
            <a:ext cx="202006" cy="264451"/>
            <a:chOff x="534907" y="234509"/>
            <a:chExt cx="463356" cy="606591"/>
          </a:xfrm>
          <a:solidFill>
            <a:srgbClr val="00B050"/>
          </a:solidFill>
        </p:grpSpPr>
        <p:sp>
          <p:nvSpPr>
            <p:cNvPr id="14" name="Rectangle 13"/>
            <p:cNvSpPr/>
            <p:nvPr/>
          </p:nvSpPr>
          <p:spPr>
            <a:xfrm rot="2174294">
              <a:off x="534907" y="634314"/>
              <a:ext cx="297115" cy="823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rot="18682972">
              <a:off x="650907" y="493744"/>
              <a:ext cx="606591" cy="88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Multiply 15"/>
          <p:cNvSpPr/>
          <p:nvPr/>
        </p:nvSpPr>
        <p:spPr>
          <a:xfrm>
            <a:off x="4228746" y="1943961"/>
            <a:ext cx="300402" cy="300402"/>
          </a:xfrm>
          <a:prstGeom prst="mathMultiply">
            <a:avLst>
              <a:gd name="adj1" fmla="val 101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Multiply 16"/>
          <p:cNvSpPr/>
          <p:nvPr/>
        </p:nvSpPr>
        <p:spPr>
          <a:xfrm>
            <a:off x="3363773" y="2227887"/>
            <a:ext cx="300402" cy="300402"/>
          </a:xfrm>
          <a:prstGeom prst="mathMultiply">
            <a:avLst>
              <a:gd name="adj1" fmla="val 101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a:off x="5412080" y="2520051"/>
            <a:ext cx="202006" cy="264451"/>
            <a:chOff x="534907" y="234509"/>
            <a:chExt cx="463356" cy="606591"/>
          </a:xfrm>
          <a:solidFill>
            <a:srgbClr val="00B050"/>
          </a:solidFill>
        </p:grpSpPr>
        <p:sp>
          <p:nvSpPr>
            <p:cNvPr id="19" name="Rectangle 18"/>
            <p:cNvSpPr/>
            <p:nvPr/>
          </p:nvSpPr>
          <p:spPr>
            <a:xfrm rot="2174294">
              <a:off x="534907" y="634314"/>
              <a:ext cx="297115" cy="823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rot="18682972">
              <a:off x="650907" y="493744"/>
              <a:ext cx="606591" cy="88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Multiply 20"/>
          <p:cNvSpPr/>
          <p:nvPr/>
        </p:nvSpPr>
        <p:spPr>
          <a:xfrm>
            <a:off x="4846584" y="2797137"/>
            <a:ext cx="300402" cy="300402"/>
          </a:xfrm>
          <a:prstGeom prst="mathMultiply">
            <a:avLst>
              <a:gd name="adj1" fmla="val 101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147" y="5338119"/>
            <a:ext cx="772254" cy="922307"/>
          </a:xfrm>
          <a:prstGeom prst="rect">
            <a:avLst/>
          </a:prstGeom>
        </p:spPr>
      </p:pic>
    </p:spTree>
    <p:extLst>
      <p:ext uri="{BB962C8B-B14F-4D97-AF65-F5344CB8AC3E}">
        <p14:creationId xmlns:p14="http://schemas.microsoft.com/office/powerpoint/2010/main" val="146652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yond - English PowerPoint Template.potx" id="{FE54805D-13C9-4B43-BFFF-83491E683A93}" vid="{F71EC388-4352-4966-894B-452FF032C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Beyond - English PowerPoint Template</Template>
  <TotalTime>41</TotalTime>
  <Words>449</Words>
  <Application>Microsoft Office PowerPoint</Application>
  <PresentationFormat>On-screen Show (4:3)</PresentationFormat>
  <Paragraphs>39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Open Sans</vt:lpstr>
      <vt:lpstr>Calibri</vt:lpstr>
      <vt:lpstr>Arial</vt:lpstr>
      <vt:lpstr>Office Theme</vt:lpstr>
      <vt:lpstr>PowerPoint Presentation</vt:lpstr>
      <vt:lpstr>Learn the Ways of the Samurai</vt:lpstr>
      <vt:lpstr>Practise the Ways</vt:lpstr>
      <vt:lpstr>Have You Mastered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Robertshaw</dc:creator>
  <cp:lastModifiedBy>Joe Robertshaw</cp:lastModifiedBy>
  <cp:revision>8</cp:revision>
  <dcterms:created xsi:type="dcterms:W3CDTF">2019-05-13T11:20:22Z</dcterms:created>
  <dcterms:modified xsi:type="dcterms:W3CDTF">2019-08-09T10:45:11Z</dcterms:modified>
</cp:coreProperties>
</file>