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EB"/>
    <a:srgbClr val="7F2D33"/>
    <a:srgbClr val="552627"/>
    <a:srgbClr val="357F71"/>
    <a:srgbClr val="456F67"/>
    <a:srgbClr val="DC9328"/>
    <a:srgbClr val="E7A23D"/>
    <a:srgbClr val="EDBA6C"/>
    <a:srgbClr val="809141"/>
    <a:srgbClr val="2C7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68" y="102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09/08/2019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928485" y="2065210"/>
            <a:ext cx="5295656" cy="2100878"/>
          </a:xfrm>
          <a:prstGeom prst="rect">
            <a:avLst/>
          </a:prstGeom>
          <a:solidFill>
            <a:srgbClr val="552627">
              <a:alpha val="6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720000" tIns="360000" rIns="720000" bIns="28800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sz="280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SPaG</a:t>
            </a: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Samurai Training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Punctuation - Parentheses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61968" y="2913929"/>
            <a:ext cx="40118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16421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Ways of the Samurai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4927" y="1916459"/>
            <a:ext cx="7394146" cy="335476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parenthetical phrase exists in addition to the main clause; it could be an afterthought, an aside, an explanatory statement or a qualifying one.</a:t>
            </a: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could remove the parenthesis without impacting on meaning.</a:t>
            </a: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However, removing the punctuation around it (sometimes also referred to as parenthesis) would make the sentence a wordy jumble. What, for instance, is the effect of removing brackets and commas from this text?</a:t>
            </a: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Parenthesis marks typically come in pairs (plural: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parentheses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).</a:t>
            </a:r>
          </a:p>
          <a:p>
            <a:pPr marL="285750" indent="-285750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Subordinate clauses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such as this one right here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are commonly marked off by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commas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Parenthetical phrases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is the difference between a subordinate clause and parenthetical phrase?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can also be marked off by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brackets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Brackets – which are a bit like supersize commas – form a definitive barrier, whereas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dashes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are more fluid and informal.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43389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Practise the Ways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4822" y="1088667"/>
            <a:ext cx="5679988" cy="2256341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Correct or incorrect...?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Toby – who is my brother – is always irritating me.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(After I wake up) I have breakfast.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My holiday (I’m going to Turkey) begins in ten days!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Psychrolutes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marcidus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more commonly known as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blobfish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was voted the world’s ugliest animal.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Lizzie, who is my sister, is always hassling me.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4821" y="3469573"/>
            <a:ext cx="5679989" cy="2902672"/>
          </a:xfrm>
          <a:prstGeom prst="rect">
            <a:avLst/>
          </a:prstGeom>
          <a:solidFill>
            <a:srgbClr val="7F2D33"/>
          </a:solidFill>
          <a:ln w="12700">
            <a:solidFill>
              <a:srgbClr val="7F2D33"/>
            </a:solidFill>
          </a:ln>
        </p:spPr>
        <p:txBody>
          <a:bodyPr wrap="square" lIns="108000" tIns="180000" rIns="108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where the parenthetical partner should go.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we went to the theme park which was the best day ever! – we went on the world’s fastest rollercoaster.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Kai’s dog whose name was Pip, enjoyed chasing squirrels.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garden, which was full of nettles, weeds and creepy crawlies was still a fun place to play.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Amani was declared the winner. She got twelve points, </a:t>
            </a:r>
            <a:r>
              <a:rPr lang="en-GB" sz="14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Riz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scored nine and Amanda, who had never played before, only got two.)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Mark, my best friend and Samantha, my sister, do not get 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1903" y="1088666"/>
            <a:ext cx="2607275" cy="5283579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Mix: Punctuate the following paragraph. There are ten pieces of punctuation required in total. Use what’s already there to help you. 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Abigail’s sister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billie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who was two years younger than her was not a good swimmer their parents hadn’t been able to afford lessons for them both) Finding herself in the deep end Billie screamed for help.  “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i’m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coming” </a:t>
            </a:r>
            <a:b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yelled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abigail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63762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7F2D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Mastered It?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4822" y="1088667"/>
            <a:ext cx="5679988" cy="2256341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44000" tIns="180000" rIns="144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Correct or incorrect...?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Toby – who is my brother – is always irritating me.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(After I wake up) I have breakfast.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My holiday (I’m going to Turkey) begins in ten days!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Psychrolutes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marcidus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more commonly known as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blobfish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was voted the world’s ugliest animal.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Lizzie, who is my sister, is always hassling me.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4821" y="3469573"/>
            <a:ext cx="5679989" cy="2902672"/>
          </a:xfrm>
          <a:prstGeom prst="rect">
            <a:avLst/>
          </a:prstGeom>
          <a:solidFill>
            <a:srgbClr val="7F2D33"/>
          </a:solidFill>
          <a:ln w="12700">
            <a:solidFill>
              <a:srgbClr val="7F2D33"/>
            </a:solidFill>
          </a:ln>
        </p:spPr>
        <p:txBody>
          <a:bodyPr wrap="square" lIns="108000" tIns="180000" rIns="108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where the parenthetical partner should go.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we went to the theme park </a:t>
            </a:r>
            <a:r>
              <a:rPr lang="en-GB" sz="14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–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which was the best day ever! – we went on the world’s fastest rollercoaster.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Kai’s dog</a:t>
            </a:r>
            <a:r>
              <a:rPr lang="en-GB" sz="14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whose name was Pip, enjoyed chasing squirrels.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garden, which was full of nettles, weeds and creepy crawlies</a:t>
            </a:r>
            <a:r>
              <a:rPr lang="en-GB" sz="14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was still a fun place to play.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Amani was declared the winner. </a:t>
            </a:r>
            <a:r>
              <a:rPr lang="en-GB" sz="14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She got twelve points, </a:t>
            </a:r>
            <a:r>
              <a:rPr lang="en-GB" sz="14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Riz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scored nine and Amanda, who had never played before, </a:t>
            </a:r>
            <a:b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only got two.)</a:t>
            </a:r>
          </a:p>
          <a:p>
            <a:pPr marL="342900" indent="-3429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Mark, my best friend</a:t>
            </a:r>
            <a:r>
              <a:rPr lang="en-GB" sz="1400" b="1" dirty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and Samantha, my sister, do not get on.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61903" y="1088666"/>
            <a:ext cx="2607275" cy="5283579"/>
          </a:xfrm>
          <a:prstGeom prst="rect">
            <a:avLst/>
          </a:prstGeom>
          <a:ln w="12700">
            <a:solidFill>
              <a:srgbClr val="7F2D33"/>
            </a:solidFill>
          </a:ln>
        </p:spPr>
        <p:txBody>
          <a:bodyPr wrap="square" lIns="180000" tIns="324000" rIns="180000" bIns="180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Mix: Punctuate the following paragraph. There are ten pieces of punctuation required in total. Use what’s already there to help you. 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Abigail’s sister 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illie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who was two years younger than her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was not a good swimmer 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their parents hadn’t been able to afford lessons for them both)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Finding herself in the deep end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Billie screamed for help.  “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’m coming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!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</a:t>
            </a:r>
            <a:b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yelled 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bigail</a:t>
            </a:r>
            <a:r>
              <a:rPr lang="en-GB" sz="1400" b="1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3202" y="5279575"/>
            <a:ext cx="1427585" cy="825180"/>
          </a:xfrm>
          <a:prstGeom prst="rect">
            <a:avLst/>
          </a:prstGeom>
          <a:solidFill>
            <a:srgbClr val="F2EEEB"/>
          </a:solidFill>
          <a:ln w="12700">
            <a:solidFill>
              <a:srgbClr val="7F2D33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400" b="1" dirty="0">
                <a:solidFill>
                  <a:srgbClr val="7F2D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Full marks to secure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0385" y="5090985"/>
            <a:ext cx="1175278" cy="1175278"/>
          </a:xfrm>
          <a:prstGeom prst="rect">
            <a:avLst/>
          </a:prstGeom>
          <a:solidFill>
            <a:srgbClr val="F2EEEB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5005023" y="1475217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17" name="Rectangle 16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Multiply 18"/>
          <p:cNvSpPr/>
          <p:nvPr/>
        </p:nvSpPr>
        <p:spPr>
          <a:xfrm>
            <a:off x="3588115" y="1801135"/>
            <a:ext cx="300402" cy="300402"/>
          </a:xfrm>
          <a:prstGeom prst="mathMultiply">
            <a:avLst>
              <a:gd name="adj1" fmla="val 101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5120353" y="2084611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21" name="Rectangle 20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Multiply 22"/>
          <p:cNvSpPr/>
          <p:nvPr/>
        </p:nvSpPr>
        <p:spPr>
          <a:xfrm>
            <a:off x="4634321" y="2608443"/>
            <a:ext cx="300402" cy="300402"/>
          </a:xfrm>
          <a:prstGeom prst="mathMultiply">
            <a:avLst>
              <a:gd name="adj1" fmla="val 101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51751" y="2880811"/>
            <a:ext cx="202006" cy="264451"/>
            <a:chOff x="534907" y="234509"/>
            <a:chExt cx="463356" cy="606591"/>
          </a:xfrm>
          <a:solidFill>
            <a:srgbClr val="00B050"/>
          </a:solidFill>
        </p:grpSpPr>
        <p:sp>
          <p:nvSpPr>
            <p:cNvPr id="25" name="Rectangle 24"/>
            <p:cNvSpPr/>
            <p:nvPr/>
          </p:nvSpPr>
          <p:spPr>
            <a:xfrm rot="2174294">
              <a:off x="534907" y="634314"/>
              <a:ext cx="297115" cy="82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18682972">
              <a:off x="650907" y="493744"/>
              <a:ext cx="606591" cy="881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81" y="5368124"/>
            <a:ext cx="933685" cy="6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English PowerPoint Template.potx" id="{FE54805D-13C9-4B43-BFFF-83491E683A93}" vid="{F71EC388-4352-4966-894B-452FF032C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62</TotalTime>
  <Words>658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Open Sans</vt:lpstr>
      <vt:lpstr>Calibri</vt:lpstr>
      <vt:lpstr>Arial</vt:lpstr>
      <vt:lpstr>Office Theme</vt:lpstr>
      <vt:lpstr>PowerPoint Presentation</vt:lpstr>
      <vt:lpstr>Learn the Ways of the Samurai</vt:lpstr>
      <vt:lpstr>Practise the Ways</vt:lpstr>
      <vt:lpstr>Have You Mastered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Joe Robertshaw</cp:lastModifiedBy>
  <cp:revision>9</cp:revision>
  <dcterms:created xsi:type="dcterms:W3CDTF">2019-05-13T11:20:22Z</dcterms:created>
  <dcterms:modified xsi:type="dcterms:W3CDTF">2019-08-09T10:25:15Z</dcterms:modified>
</cp:coreProperties>
</file>