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handoutMasterIdLst>
    <p:handoutMasterId r:id="rId7"/>
  </p:handoutMasterIdLst>
  <p:sldIdLst>
    <p:sldId id="256" r:id="rId2"/>
    <p:sldId id="257" r:id="rId3"/>
    <p:sldId id="259" r:id="rId4"/>
    <p:sldId id="260" r:id="rId5"/>
    <p:sldId id="258" r:id="rId6"/>
  </p:sldIdLst>
  <p:sldSz cx="9144000" cy="6858000" type="screen4x3"/>
  <p:notesSz cx="6858000" cy="9144000"/>
  <p:embeddedFontLst>
    <p:embeddedFont>
      <p:font typeface="Open Sans" panose="020B0606030504020204" pitchFamily="34" charset="0"/>
      <p:regular r:id="rId8"/>
      <p:bold r:id="rId9"/>
      <p:italic r:id="rId10"/>
      <p:boldItalic r:id="rId11"/>
    </p:embeddedFont>
    <p:embeddedFont>
      <p:font typeface="Calibri" panose="020F0502020204030204" pitchFamily="34" charset="0"/>
      <p:regular r:id="rId12"/>
      <p:bold r:id="rId13"/>
      <p:italic r:id="rId14"/>
      <p:boldItalic r:id="rId15"/>
    </p:embeddedFont>
  </p:embeddedFontLst>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459" userDrawn="1">
          <p15:clr>
            <a:srgbClr val="A4A3A4"/>
          </p15:clr>
        </p15:guide>
        <p15:guide id="2" pos="2880" userDrawn="1">
          <p15:clr>
            <a:srgbClr val="A4A3A4"/>
          </p15:clr>
        </p15:guide>
        <p15:guide id="3" pos="5488" userDrawn="1">
          <p15:clr>
            <a:srgbClr val="A4A3A4"/>
          </p15:clr>
        </p15:guide>
        <p15:guide id="4" pos="272" userDrawn="1">
          <p15:clr>
            <a:srgbClr val="A4A3A4"/>
          </p15:clr>
        </p15:guide>
        <p15:guide id="5" orient="horz" pos="2160" userDrawn="1">
          <p15:clr>
            <a:srgbClr val="A4A3A4"/>
          </p15:clr>
        </p15:guide>
        <p15:guide id="6" orient="horz" pos="4042" userDrawn="1">
          <p15:clr>
            <a:srgbClr val="A4A3A4"/>
          </p15:clr>
        </p15:guide>
        <p15:guide id="7" userDrawn="1">
          <p15:clr>
            <a:srgbClr val="A4A3A4"/>
          </p15:clr>
        </p15:guide>
        <p15:guide id="8" pos="5760" userDrawn="1">
          <p15:clr>
            <a:srgbClr val="A4A3A4"/>
          </p15:clr>
        </p15:guide>
        <p15:guide id="9" orient="horz" userDrawn="1">
          <p15:clr>
            <a:srgbClr val="A4A3A4"/>
          </p15:clr>
        </p15:guide>
        <p15:guide id="10" orient="horz" pos="4320" userDrawn="1">
          <p15:clr>
            <a:srgbClr val="A4A3A4"/>
          </p15:clr>
        </p15:guide>
        <p15:guide id="12" orient="horz" pos="686" userDrawn="1">
          <p15:clr>
            <a:srgbClr val="A4A3A4"/>
          </p15:clr>
        </p15:guide>
        <p15:guide id="13" orient="horz" pos="867"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EEEB"/>
    <a:srgbClr val="2E0003"/>
    <a:srgbClr val="7F2D33"/>
    <a:srgbClr val="4C0005"/>
    <a:srgbClr val="EBC7CA"/>
    <a:srgbClr val="552627"/>
    <a:srgbClr val="357F71"/>
    <a:srgbClr val="456F67"/>
    <a:srgbClr val="DC9328"/>
    <a:srgbClr val="E7A2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9" autoAdjust="0"/>
    <p:restoredTop sz="94660"/>
  </p:normalViewPr>
  <p:slideViewPr>
    <p:cSldViewPr snapToGrid="0" showGuides="1">
      <p:cViewPr varScale="1">
        <p:scale>
          <a:sx n="116" d="100"/>
          <a:sy n="116" d="100"/>
        </p:scale>
        <p:origin x="468" y="102"/>
      </p:cViewPr>
      <p:guideLst>
        <p:guide orient="horz" pos="459"/>
        <p:guide pos="2880"/>
        <p:guide pos="5488"/>
        <p:guide pos="272"/>
        <p:guide orient="horz" pos="2160"/>
        <p:guide orient="horz" pos="4042"/>
        <p:guide/>
        <p:guide pos="5760"/>
        <p:guide orient="horz"/>
        <p:guide orient="horz" pos="4320"/>
        <p:guide orient="horz" pos="686"/>
        <p:guide orient="horz" pos="867"/>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90" d="100"/>
          <a:sy n="90" d="100"/>
        </p:scale>
        <p:origin x="3696"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handoutMaster" Target="handoutMasters/handoutMaster1.xml"/><Relationship Id="rId12" Type="http://schemas.openxmlformats.org/officeDocument/2006/relationships/font" Target="fonts/font5.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font" Target="fonts/font8.fntdata"/><Relationship Id="rId10" Type="http://schemas.openxmlformats.org/officeDocument/2006/relationships/font" Target="fonts/font3.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13E23B0-7AFB-419F-88ED-9863E094EC0D}" type="datetimeFigureOut">
              <a:rPr lang="en-GB" smtClean="0"/>
              <a:t>09/08/2019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115618-F096-47F9-A2E0-5659E59688C3}" type="slidenum">
              <a:rPr lang="en-GB" smtClean="0"/>
              <a:t>‹#›</a:t>
            </a:fld>
            <a:endParaRPr lang="en-GB"/>
          </a:p>
        </p:txBody>
      </p:sp>
    </p:spTree>
    <p:extLst>
      <p:ext uri="{BB962C8B-B14F-4D97-AF65-F5344CB8AC3E}">
        <p14:creationId xmlns:p14="http://schemas.microsoft.com/office/powerpoint/2010/main" val="42662401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0% Whit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5289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2415574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5%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88298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0%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034039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5% White">
    <p:bg>
      <p:bgPr>
        <a:solidFill>
          <a:schemeClr val="accent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192945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5% White">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40" y="0"/>
            <a:ext cx="9137920" cy="6858000"/>
          </a:xfrm>
          <a:prstGeom prst="rect">
            <a:avLst/>
          </a:prstGeom>
        </p:spPr>
      </p:pic>
    </p:spTree>
    <p:extLst>
      <p:ext uri="{BB962C8B-B14F-4D97-AF65-F5344CB8AC3E}">
        <p14:creationId xmlns:p14="http://schemas.microsoft.com/office/powerpoint/2010/main" val="2145560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0064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875463"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bg1"/>
                </a:solidFill>
                <a:latin typeface="+mn-lt"/>
              </a:defRPr>
            </a:lvl1pPr>
          </a:lstStyle>
          <a:p>
            <a:pPr>
              <a:defRPr/>
            </a:pPr>
            <a:fld id="{FC5A4305-8538-4AC5-A69B-BA0518FA21B2}" type="datetimeFigureOut">
              <a:rPr lang="en-GB"/>
              <a:pPr>
                <a:defRPr/>
              </a:pPr>
              <a:t>09/08/2019</a:t>
            </a:fld>
            <a:endParaRPr lang="en-GB" dirty="0"/>
          </a:p>
        </p:txBody>
      </p:sp>
    </p:spTree>
  </p:cSld>
  <p:clrMap bg1="lt1" tx1="dk1" bg2="lt2" tx2="dk2" accent1="accent1" accent2="accent2" accent3="accent3" accent4="accent4" accent5="accent5" accent6="accent6" hlink="hlink" folHlink="folHlink"/>
  <p:sldLayoutIdLst>
    <p:sldLayoutId id="2147483711" r:id="rId1"/>
    <p:sldLayoutId id="2147483717" r:id="rId2"/>
    <p:sldLayoutId id="2147483712" r:id="rId3"/>
    <p:sldLayoutId id="2147483713" r:id="rId4"/>
    <p:sldLayoutId id="2147483716" r:id="rId5"/>
    <p:sldLayoutId id="2147483714" r:id="rId6"/>
    <p:sldLayoutId id="2147483715" r:id="rId7"/>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342900" indent="-342900" algn="l" rtl="0" eaLnBrk="1" fontAlgn="base" hangingPunct="1">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0" name="Title 1"/>
          <p:cNvSpPr txBox="1">
            <a:spLocks/>
          </p:cNvSpPr>
          <p:nvPr/>
        </p:nvSpPr>
        <p:spPr bwMode="auto">
          <a:xfrm>
            <a:off x="1928485" y="2065210"/>
            <a:ext cx="5295656" cy="2100878"/>
          </a:xfrm>
          <a:prstGeom prst="rect">
            <a:avLst/>
          </a:prstGeom>
          <a:solidFill>
            <a:srgbClr val="552627">
              <a:alpha val="60000"/>
            </a:srgbClr>
          </a:solidFill>
          <a:ln w="19050">
            <a:solidFill>
              <a:schemeClr val="bg1"/>
            </a:solidFill>
            <a:miter lim="800000"/>
            <a:headEnd/>
            <a:tailEnd/>
          </a:ln>
          <a:extLst/>
        </p:spPr>
        <p:txBody>
          <a:bodyPr wrap="square" lIns="468000" tIns="360000" rIns="468000" bIns="288000">
            <a:sp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a:lstStyle>
          <a:p>
            <a:pPr eaLnBrk="1" hangingPunct="1">
              <a:spcAft>
                <a:spcPts val="1200"/>
              </a:spcAft>
            </a:pPr>
            <a:r>
              <a:rPr lang="en-GB" altLang="en-US" sz="2800" dirty="0" err="1">
                <a:solidFill>
                  <a:schemeClr val="bg1"/>
                </a:solidFill>
                <a:latin typeface="Open Sans" panose="020B0606030504020204" pitchFamily="34" charset="0"/>
                <a:cs typeface="Open Sans" panose="020B0606030504020204" pitchFamily="34" charset="0"/>
              </a:rPr>
              <a:t>SPaG</a:t>
            </a:r>
            <a:r>
              <a:rPr lang="en-GB" altLang="en-US" sz="2800" dirty="0">
                <a:solidFill>
                  <a:schemeClr val="bg1"/>
                </a:solidFill>
                <a:latin typeface="Open Sans" panose="020B0606030504020204" pitchFamily="34" charset="0"/>
                <a:cs typeface="Open Sans" panose="020B0606030504020204" pitchFamily="34" charset="0"/>
              </a:rPr>
              <a:t> Samurai Training</a:t>
            </a:r>
          </a:p>
          <a:p>
            <a:pPr eaLnBrk="1" hangingPunct="1">
              <a:spcAft>
                <a:spcPts val="1200"/>
              </a:spcAft>
            </a:pPr>
            <a:r>
              <a:rPr lang="en-GB" altLang="en-US" sz="2800" b="1" dirty="0">
                <a:solidFill>
                  <a:schemeClr val="bg1"/>
                </a:solidFill>
                <a:latin typeface="Open Sans" panose="020B0606030504020204" pitchFamily="34" charset="0"/>
                <a:cs typeface="Open Sans" panose="020B0606030504020204" pitchFamily="34" charset="0"/>
              </a:rPr>
              <a:t>Punctuation – </a:t>
            </a:r>
            <a:br>
              <a:rPr lang="en-GB" altLang="en-US" sz="2800" b="1" dirty="0">
                <a:solidFill>
                  <a:schemeClr val="bg1"/>
                </a:solidFill>
                <a:latin typeface="Open Sans" panose="020B0606030504020204" pitchFamily="34" charset="0"/>
                <a:cs typeface="Open Sans" panose="020B0606030504020204" pitchFamily="34" charset="0"/>
              </a:rPr>
            </a:br>
            <a:r>
              <a:rPr lang="en-GB" altLang="en-US" sz="2800" b="1" dirty="0">
                <a:solidFill>
                  <a:schemeClr val="bg1"/>
                </a:solidFill>
                <a:latin typeface="Open Sans" panose="020B0606030504020204" pitchFamily="34" charset="0"/>
                <a:cs typeface="Open Sans" panose="020B0606030504020204" pitchFamily="34" charset="0"/>
              </a:rPr>
              <a:t>Contraction Apostrophe</a:t>
            </a:r>
          </a:p>
        </p:txBody>
      </p:sp>
      <p:cxnSp>
        <p:nvCxnSpPr>
          <p:cNvPr id="3" name="Straight Connector 2"/>
          <p:cNvCxnSpPr/>
          <p:nvPr/>
        </p:nvCxnSpPr>
        <p:spPr>
          <a:xfrm>
            <a:off x="2561968" y="2913929"/>
            <a:ext cx="4011827"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884129"/>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600" b="1" dirty="0">
                <a:solidFill>
                  <a:srgbClr val="7F2D33"/>
                </a:solidFill>
                <a:latin typeface="Open Sans" panose="020B0606030504020204" pitchFamily="34" charset="0"/>
                <a:ea typeface="Open Sans" panose="020B0606030504020204" pitchFamily="34" charset="0"/>
                <a:cs typeface="Open Sans" panose="020B0606030504020204" pitchFamily="34" charset="0"/>
              </a:rPr>
              <a:t>Learn the Ways of the Samurai</a:t>
            </a:r>
          </a:p>
        </p:txBody>
      </p:sp>
      <p:sp>
        <p:nvSpPr>
          <p:cNvPr id="8" name="Title 1"/>
          <p:cNvSpPr txBox="1">
            <a:spLocks/>
          </p:cNvSpPr>
          <p:nvPr/>
        </p:nvSpPr>
        <p:spPr>
          <a:xfrm>
            <a:off x="874927" y="1636372"/>
            <a:ext cx="7394146" cy="1723549"/>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80975" indent="-180975" algn="l" fontAlgn="auto">
              <a:spcAft>
                <a:spcPts val="600"/>
              </a:spcAft>
              <a:buFont typeface="Arial" panose="020B0604020202020204" pitchFamily="34" charset="0"/>
              <a:buChar char="•"/>
              <a:defRPr/>
            </a:pPr>
            <a:r>
              <a:rPr lang="en-GB" sz="1600" dirty="0">
                <a:solidFill>
                  <a:schemeClr val="tx1">
                    <a:lumMod val="85000"/>
                    <a:lumOff val="15000"/>
                  </a:schemeClr>
                </a:solidFill>
                <a:latin typeface="Open Sans" pitchFamily="34" charset="0"/>
                <a:ea typeface="Open Sans" pitchFamily="34" charset="0"/>
                <a:cs typeface="Open Sans" pitchFamily="34" charset="0"/>
              </a:rPr>
              <a:t>Apostrophes serve two purposes: contraction and possession.</a:t>
            </a:r>
          </a:p>
          <a:p>
            <a:pPr marL="180975" indent="-180975" algn="l" fontAlgn="auto">
              <a:spcAft>
                <a:spcPts val="600"/>
              </a:spcAft>
              <a:buFont typeface="Arial" panose="020B0604020202020204" pitchFamily="34" charset="0"/>
              <a:buChar char="•"/>
              <a:defRPr/>
            </a:pPr>
            <a:r>
              <a:rPr lang="en-GB" sz="1600" dirty="0">
                <a:solidFill>
                  <a:schemeClr val="tx1">
                    <a:lumMod val="85000"/>
                    <a:lumOff val="15000"/>
                  </a:schemeClr>
                </a:solidFill>
                <a:latin typeface="Open Sans" pitchFamily="34" charset="0"/>
                <a:ea typeface="Open Sans" pitchFamily="34" charset="0"/>
                <a:cs typeface="Open Sans" pitchFamily="34" charset="0"/>
              </a:rPr>
              <a:t>Both usages are marked in the same way, yet because they have little else in common it is useful to think of them as distinct from one another.</a:t>
            </a:r>
          </a:p>
          <a:p>
            <a:pPr marL="180975" indent="-180975" algn="l" fontAlgn="auto">
              <a:spcAft>
                <a:spcPts val="600"/>
              </a:spcAft>
              <a:buFont typeface="Arial" panose="020B0604020202020204" pitchFamily="34" charset="0"/>
              <a:buChar char="•"/>
              <a:defRPr/>
            </a:pPr>
            <a:r>
              <a:rPr lang="en-GB" sz="1600" dirty="0">
                <a:solidFill>
                  <a:schemeClr val="tx1">
                    <a:lumMod val="85000"/>
                    <a:lumOff val="15000"/>
                  </a:schemeClr>
                </a:solidFill>
                <a:latin typeface="Open Sans" pitchFamily="34" charset="0"/>
                <a:ea typeface="Open Sans" pitchFamily="34" charset="0"/>
                <a:cs typeface="Open Sans" pitchFamily="34" charset="0"/>
              </a:rPr>
              <a:t>Contraction is the shortening of words or phrases. In most cases, two words become one and, in doing so, letters are omitted. The apostrophe indicates that contraction has occurred and replaces the missing letter(s).</a:t>
            </a:r>
          </a:p>
        </p:txBody>
      </p:sp>
      <p:graphicFrame>
        <p:nvGraphicFramePr>
          <p:cNvPr id="4" name="Table 3">
            <a:extLst>
              <a:ext uri="{FF2B5EF4-FFF2-40B4-BE49-F238E27FC236}">
                <a16:creationId xmlns:a16="http://schemas.microsoft.com/office/drawing/2014/main" id="{66E12876-DBCC-48CC-9CEA-4481469516A2}"/>
              </a:ext>
            </a:extLst>
          </p:cNvPr>
          <p:cNvGraphicFramePr>
            <a:graphicFrameLocks noGrp="1"/>
          </p:cNvGraphicFramePr>
          <p:nvPr>
            <p:extLst>
              <p:ext uri="{D42A27DB-BD31-4B8C-83A1-F6EECF244321}">
                <p14:modId xmlns:p14="http://schemas.microsoft.com/office/powerpoint/2010/main" val="2148902935"/>
              </p:ext>
            </p:extLst>
          </p:nvPr>
        </p:nvGraphicFramePr>
        <p:xfrm>
          <a:off x="874927" y="3409071"/>
          <a:ext cx="6470641" cy="889200"/>
        </p:xfrm>
        <a:graphic>
          <a:graphicData uri="http://schemas.openxmlformats.org/drawingml/2006/table">
            <a:tbl>
              <a:tblPr firstRow="1" bandRow="1">
                <a:tableStyleId>{5C22544A-7EE6-4342-B048-85BDC9FD1C3A}</a:tableStyleId>
              </a:tblPr>
              <a:tblGrid>
                <a:gridCol w="1264328">
                  <a:extLst>
                    <a:ext uri="{9D8B030D-6E8A-4147-A177-3AD203B41FA5}">
                      <a16:colId xmlns:a16="http://schemas.microsoft.com/office/drawing/2014/main" val="1499000002"/>
                    </a:ext>
                  </a:extLst>
                </a:gridCol>
                <a:gridCol w="774357">
                  <a:extLst>
                    <a:ext uri="{9D8B030D-6E8A-4147-A177-3AD203B41FA5}">
                      <a16:colId xmlns:a16="http://schemas.microsoft.com/office/drawing/2014/main" val="1448935822"/>
                    </a:ext>
                  </a:extLst>
                </a:gridCol>
                <a:gridCol w="1037967">
                  <a:extLst>
                    <a:ext uri="{9D8B030D-6E8A-4147-A177-3AD203B41FA5}">
                      <a16:colId xmlns:a16="http://schemas.microsoft.com/office/drawing/2014/main" val="805287735"/>
                    </a:ext>
                  </a:extLst>
                </a:gridCol>
                <a:gridCol w="1145060">
                  <a:extLst>
                    <a:ext uri="{9D8B030D-6E8A-4147-A177-3AD203B41FA5}">
                      <a16:colId xmlns:a16="http://schemas.microsoft.com/office/drawing/2014/main" val="2165235114"/>
                    </a:ext>
                  </a:extLst>
                </a:gridCol>
                <a:gridCol w="1103870">
                  <a:extLst>
                    <a:ext uri="{9D8B030D-6E8A-4147-A177-3AD203B41FA5}">
                      <a16:colId xmlns:a16="http://schemas.microsoft.com/office/drawing/2014/main" val="1472028996"/>
                    </a:ext>
                  </a:extLst>
                </a:gridCol>
                <a:gridCol w="1145059">
                  <a:extLst>
                    <a:ext uri="{9D8B030D-6E8A-4147-A177-3AD203B41FA5}">
                      <a16:colId xmlns:a16="http://schemas.microsoft.com/office/drawing/2014/main" val="271766739"/>
                    </a:ext>
                  </a:extLst>
                </a:gridCol>
              </a:tblGrid>
              <a:tr h="370840">
                <a:tc>
                  <a:txBody>
                    <a:bodyPr/>
                    <a:lstStyle/>
                    <a:p>
                      <a:r>
                        <a:rPr lang="en-GB" sz="1500" b="0" dirty="0">
                          <a:solidFill>
                            <a:schemeClr val="bg1"/>
                          </a:solidFill>
                          <a:latin typeface="Open Sans" panose="020B0606030504020204" pitchFamily="34" charset="0"/>
                          <a:ea typeface="Open Sans" panose="020B0606030504020204" pitchFamily="34" charset="0"/>
                          <a:cs typeface="Open Sans" panose="020B0606030504020204" pitchFamily="34" charset="0"/>
                        </a:rPr>
                        <a:t>Long form</a:t>
                      </a:r>
                    </a:p>
                  </a:txBody>
                  <a:tcPr marL="144000" marR="144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2D33"/>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it is </a:t>
                      </a:r>
                    </a:p>
                  </a:txBody>
                  <a:tcPr marL="144000" marR="144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2D33"/>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cannot</a:t>
                      </a:r>
                    </a:p>
                  </a:txBody>
                  <a:tcPr marL="144000" marR="144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2D33"/>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they are</a:t>
                      </a:r>
                    </a:p>
                  </a:txBody>
                  <a:tcPr marL="144000" marR="144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2D33"/>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I would</a:t>
                      </a:r>
                    </a:p>
                  </a:txBody>
                  <a:tcPr marL="144000" marR="144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2D33"/>
                    </a:solidFill>
                  </a:tcPr>
                </a:tc>
                <a:tc>
                  <a:txBody>
                    <a:bodyPr/>
                    <a:lstStyle/>
                    <a:p>
                      <a:pPr algn="ctr"/>
                      <a:r>
                        <a:rPr lang="en-GB"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will not</a:t>
                      </a:r>
                    </a:p>
                  </a:txBody>
                  <a:tcPr marL="144000" marR="144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2D33"/>
                    </a:solidFill>
                  </a:tcPr>
                </a:tc>
                <a:extLst>
                  <a:ext uri="{0D108BD9-81ED-4DB2-BD59-A6C34878D82A}">
                    <a16:rowId xmlns:a16="http://schemas.microsoft.com/office/drawing/2014/main" val="3414437966"/>
                  </a:ext>
                </a:extLst>
              </a:tr>
              <a:tr h="370840">
                <a:tc>
                  <a:txBody>
                    <a:bodyPr/>
                    <a:lstStyle/>
                    <a:p>
                      <a:r>
                        <a:rPr lang="en-GB" sz="1500" b="0" dirty="0">
                          <a:solidFill>
                            <a:srgbClr val="7F2D33"/>
                          </a:solidFill>
                          <a:latin typeface="Open Sans" panose="020B0606030504020204" pitchFamily="34" charset="0"/>
                          <a:ea typeface="Open Sans" panose="020B0606030504020204" pitchFamily="34" charset="0"/>
                          <a:cs typeface="Open Sans" panose="020B0606030504020204" pitchFamily="34" charset="0"/>
                        </a:rPr>
                        <a:t>Short form</a:t>
                      </a:r>
                    </a:p>
                  </a:txBody>
                  <a:tcPr marL="144000" marR="144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C7CA"/>
                    </a:solidFill>
                  </a:tcPr>
                </a:tc>
                <a:tc>
                  <a:txBody>
                    <a:bodyPr/>
                    <a:lstStyle/>
                    <a:p>
                      <a:pPr algn="ctr"/>
                      <a:r>
                        <a:rPr lang="en-GB" sz="1500" b="1" dirty="0">
                          <a:solidFill>
                            <a:srgbClr val="7F2D33"/>
                          </a:solidFill>
                          <a:latin typeface="Open Sans" panose="020B0606030504020204" pitchFamily="34" charset="0"/>
                          <a:ea typeface="Open Sans" panose="020B0606030504020204" pitchFamily="34" charset="0"/>
                          <a:cs typeface="Open Sans" panose="020B0606030504020204" pitchFamily="34" charset="0"/>
                        </a:rPr>
                        <a:t>it’s</a:t>
                      </a:r>
                    </a:p>
                  </a:txBody>
                  <a:tcPr marL="144000" marR="144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C7CA"/>
                    </a:solidFill>
                  </a:tcPr>
                </a:tc>
                <a:tc>
                  <a:txBody>
                    <a:bodyPr/>
                    <a:lstStyle/>
                    <a:p>
                      <a:pPr algn="ctr"/>
                      <a:r>
                        <a:rPr lang="en-GB" sz="1500" b="1" dirty="0">
                          <a:solidFill>
                            <a:srgbClr val="7F2D33"/>
                          </a:solidFill>
                          <a:latin typeface="Open Sans" panose="020B0606030504020204" pitchFamily="34" charset="0"/>
                          <a:ea typeface="Open Sans" panose="020B0606030504020204" pitchFamily="34" charset="0"/>
                          <a:cs typeface="Open Sans" panose="020B0606030504020204" pitchFamily="34" charset="0"/>
                        </a:rPr>
                        <a:t>can’t</a:t>
                      </a:r>
                    </a:p>
                  </a:txBody>
                  <a:tcPr marL="144000" marR="144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C7CA"/>
                    </a:solidFill>
                  </a:tcPr>
                </a:tc>
                <a:tc>
                  <a:txBody>
                    <a:bodyPr/>
                    <a:lstStyle/>
                    <a:p>
                      <a:pPr algn="ctr"/>
                      <a:r>
                        <a:rPr lang="en-GB" sz="1500" b="1" dirty="0">
                          <a:solidFill>
                            <a:srgbClr val="7F2D33"/>
                          </a:solidFill>
                          <a:latin typeface="Open Sans" panose="020B0606030504020204" pitchFamily="34" charset="0"/>
                          <a:ea typeface="Open Sans" panose="020B0606030504020204" pitchFamily="34" charset="0"/>
                          <a:cs typeface="Open Sans" panose="020B0606030504020204" pitchFamily="34" charset="0"/>
                        </a:rPr>
                        <a:t>they’re</a:t>
                      </a:r>
                    </a:p>
                  </a:txBody>
                  <a:tcPr marL="144000" marR="144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C7CA"/>
                    </a:solidFill>
                  </a:tcPr>
                </a:tc>
                <a:tc>
                  <a:txBody>
                    <a:bodyPr/>
                    <a:lstStyle/>
                    <a:p>
                      <a:pPr algn="ctr"/>
                      <a:r>
                        <a:rPr lang="en-GB" sz="1500" b="1" dirty="0">
                          <a:solidFill>
                            <a:srgbClr val="7F2D33"/>
                          </a:solidFill>
                          <a:latin typeface="Open Sans" panose="020B0606030504020204" pitchFamily="34" charset="0"/>
                          <a:ea typeface="Open Sans" panose="020B0606030504020204" pitchFamily="34" charset="0"/>
                          <a:cs typeface="Open Sans" panose="020B0606030504020204" pitchFamily="34" charset="0"/>
                        </a:rPr>
                        <a:t>I’d</a:t>
                      </a:r>
                    </a:p>
                  </a:txBody>
                  <a:tcPr marL="144000" marR="144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C7CA"/>
                    </a:solidFill>
                  </a:tcPr>
                </a:tc>
                <a:tc>
                  <a:txBody>
                    <a:bodyPr/>
                    <a:lstStyle/>
                    <a:p>
                      <a:pPr algn="ctr"/>
                      <a:r>
                        <a:rPr lang="en-GB" sz="1500" b="1" dirty="0">
                          <a:solidFill>
                            <a:srgbClr val="7F2D33"/>
                          </a:solidFill>
                          <a:latin typeface="Open Sans" panose="020B0606030504020204" pitchFamily="34" charset="0"/>
                          <a:ea typeface="Open Sans" panose="020B0606030504020204" pitchFamily="34" charset="0"/>
                          <a:cs typeface="Open Sans" panose="020B0606030504020204" pitchFamily="34" charset="0"/>
                        </a:rPr>
                        <a:t>won’t</a:t>
                      </a:r>
                    </a:p>
                  </a:txBody>
                  <a:tcPr marL="144000" marR="144000" marT="108000" marB="108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BC7CA"/>
                    </a:solidFill>
                  </a:tcPr>
                </a:tc>
                <a:extLst>
                  <a:ext uri="{0D108BD9-81ED-4DB2-BD59-A6C34878D82A}">
                    <a16:rowId xmlns:a16="http://schemas.microsoft.com/office/drawing/2014/main" val="3315764817"/>
                  </a:ext>
                </a:extLst>
              </a:tr>
            </a:tbl>
          </a:graphicData>
        </a:graphic>
      </p:graphicFrame>
      <p:sp>
        <p:nvSpPr>
          <p:cNvPr id="5" name="Title 1"/>
          <p:cNvSpPr txBox="1">
            <a:spLocks/>
          </p:cNvSpPr>
          <p:nvPr/>
        </p:nvSpPr>
        <p:spPr>
          <a:xfrm>
            <a:off x="874927" y="4429801"/>
            <a:ext cx="7394146" cy="830997"/>
          </a:xfrm>
          <a:prstGeom prst="rect">
            <a:avLst/>
          </a:prstGeom>
        </p:spPr>
        <p:txBody>
          <a:bodyPr wrap="square" lIns="0" rIns="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80975" indent="-180975" algn="l" fontAlgn="auto">
              <a:spcAft>
                <a:spcPts val="600"/>
              </a:spcAft>
              <a:buFont typeface="Arial" panose="020B0604020202020204" pitchFamily="34" charset="0"/>
              <a:buChar char="•"/>
              <a:defRPr/>
            </a:pPr>
            <a:r>
              <a:rPr lang="en-GB" sz="1600" dirty="0">
                <a:solidFill>
                  <a:schemeClr val="tx1">
                    <a:lumMod val="85000"/>
                    <a:lumOff val="15000"/>
                  </a:schemeClr>
                </a:solidFill>
                <a:latin typeface="Open Sans" pitchFamily="34" charset="0"/>
                <a:ea typeface="Open Sans" pitchFamily="34" charset="0"/>
                <a:cs typeface="Open Sans" pitchFamily="34" charset="0"/>
              </a:rPr>
              <a:t>Less familiar contractions might be used in poetry in order to conform to a rhythmic meter. They are also a common feature of Shakespearean language.</a:t>
            </a:r>
          </a:p>
        </p:txBody>
      </p:sp>
      <p:graphicFrame>
        <p:nvGraphicFramePr>
          <p:cNvPr id="6" name="Table 5">
            <a:extLst>
              <a:ext uri="{FF2B5EF4-FFF2-40B4-BE49-F238E27FC236}">
                <a16:creationId xmlns:a16="http://schemas.microsoft.com/office/drawing/2014/main" id="{66E12876-DBCC-48CC-9CEA-4481469516A2}"/>
              </a:ext>
            </a:extLst>
          </p:cNvPr>
          <p:cNvGraphicFramePr>
            <a:graphicFrameLocks noGrp="1"/>
          </p:cNvGraphicFramePr>
          <p:nvPr>
            <p:extLst>
              <p:ext uri="{D42A27DB-BD31-4B8C-83A1-F6EECF244321}">
                <p14:modId xmlns:p14="http://schemas.microsoft.com/office/powerpoint/2010/main" val="2289037117"/>
              </p:ext>
            </p:extLst>
          </p:nvPr>
        </p:nvGraphicFramePr>
        <p:xfrm>
          <a:off x="874927" y="5301710"/>
          <a:ext cx="6316705" cy="370840"/>
        </p:xfrm>
        <a:graphic>
          <a:graphicData uri="http://schemas.openxmlformats.org/drawingml/2006/table">
            <a:tbl>
              <a:tblPr firstRow="1" bandRow="1">
                <a:tableStyleId>{5C22544A-7EE6-4342-B048-85BDC9FD1C3A}</a:tableStyleId>
              </a:tblPr>
              <a:tblGrid>
                <a:gridCol w="995516">
                  <a:extLst>
                    <a:ext uri="{9D8B030D-6E8A-4147-A177-3AD203B41FA5}">
                      <a16:colId xmlns:a16="http://schemas.microsoft.com/office/drawing/2014/main" val="1499000002"/>
                    </a:ext>
                  </a:extLst>
                </a:gridCol>
                <a:gridCol w="994669">
                  <a:extLst>
                    <a:ext uri="{9D8B030D-6E8A-4147-A177-3AD203B41FA5}">
                      <a16:colId xmlns:a16="http://schemas.microsoft.com/office/drawing/2014/main" val="1448935822"/>
                    </a:ext>
                  </a:extLst>
                </a:gridCol>
                <a:gridCol w="1013274">
                  <a:extLst>
                    <a:ext uri="{9D8B030D-6E8A-4147-A177-3AD203B41FA5}">
                      <a16:colId xmlns:a16="http://schemas.microsoft.com/office/drawing/2014/main" val="805287735"/>
                    </a:ext>
                  </a:extLst>
                </a:gridCol>
                <a:gridCol w="1015796">
                  <a:extLst>
                    <a:ext uri="{9D8B030D-6E8A-4147-A177-3AD203B41FA5}">
                      <a16:colId xmlns:a16="http://schemas.microsoft.com/office/drawing/2014/main" val="2165235114"/>
                    </a:ext>
                  </a:extLst>
                </a:gridCol>
                <a:gridCol w="1053483">
                  <a:extLst>
                    <a:ext uri="{9D8B030D-6E8A-4147-A177-3AD203B41FA5}">
                      <a16:colId xmlns:a16="http://schemas.microsoft.com/office/drawing/2014/main" val="1472028996"/>
                    </a:ext>
                  </a:extLst>
                </a:gridCol>
                <a:gridCol w="1243967">
                  <a:extLst>
                    <a:ext uri="{9D8B030D-6E8A-4147-A177-3AD203B41FA5}">
                      <a16:colId xmlns:a16="http://schemas.microsoft.com/office/drawing/2014/main" val="271766739"/>
                    </a:ext>
                  </a:extLst>
                </a:gridCol>
              </a:tblGrid>
              <a:tr h="370840">
                <a:tc>
                  <a:txBody>
                    <a:bodyPr/>
                    <a:lstStyle/>
                    <a:p>
                      <a:pPr algn="ctr"/>
                      <a:r>
                        <a:rPr lang="en-GB" dirty="0">
                          <a:solidFill>
                            <a:schemeClr val="bg1"/>
                          </a:solidFill>
                        </a:rPr>
                        <a:t>it is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2D33"/>
                    </a:solidFill>
                  </a:tcPr>
                </a:tc>
                <a:tc>
                  <a:txBody>
                    <a:bodyPr/>
                    <a:lstStyle/>
                    <a:p>
                      <a:pPr algn="ctr"/>
                      <a:r>
                        <a:rPr lang="en-GB" dirty="0">
                          <a:solidFill>
                            <a:srgbClr val="2E0003"/>
                          </a:solidFill>
                        </a:rPr>
                        <a:t>’tis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2D33"/>
                    </a:solidFill>
                  </a:tcPr>
                </a:tc>
                <a:tc>
                  <a:txBody>
                    <a:bodyPr/>
                    <a:lstStyle/>
                    <a:p>
                      <a:pPr algn="ctr"/>
                      <a:r>
                        <a:rPr lang="en-GB" dirty="0">
                          <a:solidFill>
                            <a:schemeClr val="bg1"/>
                          </a:solidFill>
                        </a:rPr>
                        <a:t>it was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2D33"/>
                    </a:solidFill>
                  </a:tcPr>
                </a:tc>
                <a:tc>
                  <a:txBody>
                    <a:bodyPr/>
                    <a:lstStyle/>
                    <a:p>
                      <a:pPr algn="ctr"/>
                      <a:r>
                        <a:rPr lang="en-GB" dirty="0">
                          <a:solidFill>
                            <a:srgbClr val="2E0003"/>
                          </a:solidFill>
                        </a:rPr>
                        <a:t>’twas</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2D33"/>
                    </a:solidFill>
                  </a:tcPr>
                </a:tc>
                <a:tc>
                  <a:txBody>
                    <a:bodyPr/>
                    <a:lstStyle/>
                    <a:p>
                      <a:pPr algn="ctr"/>
                      <a:r>
                        <a:rPr lang="en-GB" dirty="0">
                          <a:solidFill>
                            <a:schemeClr val="bg1"/>
                          </a:solidFill>
                        </a:rPr>
                        <a:t>over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2D33"/>
                    </a:solidFill>
                  </a:tcPr>
                </a:tc>
                <a:tc>
                  <a:txBody>
                    <a:bodyPr/>
                    <a:lstStyle/>
                    <a:p>
                      <a:pPr algn="ctr"/>
                      <a:r>
                        <a:rPr lang="en-GB" dirty="0">
                          <a:solidFill>
                            <a:srgbClr val="2E0003"/>
                          </a:solidFill>
                        </a:rPr>
                        <a:t>o’er</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7F2D33"/>
                    </a:solidFill>
                  </a:tcPr>
                </a:tc>
                <a:extLst>
                  <a:ext uri="{0D108BD9-81ED-4DB2-BD59-A6C34878D82A}">
                    <a16:rowId xmlns:a16="http://schemas.microsoft.com/office/drawing/2014/main" val="341443796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723453"/>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600" b="1" dirty="0">
                <a:solidFill>
                  <a:srgbClr val="7F2D33"/>
                </a:solidFill>
                <a:latin typeface="Open Sans" panose="020B0606030504020204" pitchFamily="34" charset="0"/>
                <a:ea typeface="Open Sans" panose="020B0606030504020204" pitchFamily="34" charset="0"/>
                <a:cs typeface="Open Sans" panose="020B0606030504020204" pitchFamily="34" charset="0"/>
              </a:rPr>
              <a:t>Practise the Ways</a:t>
            </a:r>
          </a:p>
        </p:txBody>
      </p:sp>
      <p:sp>
        <p:nvSpPr>
          <p:cNvPr id="8" name="Title 1"/>
          <p:cNvSpPr txBox="1">
            <a:spLocks/>
          </p:cNvSpPr>
          <p:nvPr/>
        </p:nvSpPr>
        <p:spPr>
          <a:xfrm>
            <a:off x="534907" y="1574700"/>
            <a:ext cx="5099773" cy="2040898"/>
          </a:xfrm>
          <a:prstGeom prst="rect">
            <a:avLst/>
          </a:prstGeom>
          <a:ln w="12700">
            <a:solidFill>
              <a:srgbClr val="7F2D33"/>
            </a:solidFill>
          </a:ln>
        </p:spPr>
        <p:txBody>
          <a:bodyPr wrap="square" lIns="180000" tIns="180000" rIns="180000" bIns="18000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400" b="1" dirty="0">
                <a:solidFill>
                  <a:schemeClr val="tx1">
                    <a:lumMod val="85000"/>
                    <a:lumOff val="15000"/>
                  </a:schemeClr>
                </a:solidFill>
                <a:latin typeface="Open Sans" pitchFamily="34" charset="0"/>
                <a:ea typeface="Open Sans" pitchFamily="34" charset="0"/>
                <a:cs typeface="Open Sans" pitchFamily="34" charset="0"/>
              </a:rPr>
              <a:t>1. Correct or incorrect...?</a:t>
            </a:r>
          </a:p>
          <a:p>
            <a:pPr marL="342900" indent="-342900" algn="l" fontAlgn="auto">
              <a:spcAft>
                <a:spcPts val="600"/>
              </a:spcAft>
              <a:buFont typeface="+mj-lt"/>
              <a:buAutoNum type="alphaLcParenR"/>
              <a:defRPr/>
            </a:pPr>
            <a:r>
              <a:rPr lang="en-GB" sz="1400" dirty="0">
                <a:solidFill>
                  <a:schemeClr val="tx1">
                    <a:lumMod val="85000"/>
                    <a:lumOff val="15000"/>
                  </a:schemeClr>
                </a:solidFill>
                <a:latin typeface="Open Sans" pitchFamily="34" charset="0"/>
                <a:ea typeface="Open Sans" pitchFamily="34" charset="0"/>
                <a:cs typeface="Open Sans" pitchFamily="34" charset="0"/>
              </a:rPr>
              <a:t>I </a:t>
            </a:r>
            <a:r>
              <a:rPr lang="en-GB" sz="1400" dirty="0" err="1">
                <a:solidFill>
                  <a:schemeClr val="tx1">
                    <a:lumMod val="85000"/>
                    <a:lumOff val="15000"/>
                  </a:schemeClr>
                </a:solidFill>
                <a:latin typeface="Open Sans" pitchFamily="34" charset="0"/>
                <a:ea typeface="Open Sans" pitchFamily="34" charset="0"/>
                <a:cs typeface="Open Sans" pitchFamily="34" charset="0"/>
              </a:rPr>
              <a:t>have’nt</a:t>
            </a:r>
            <a:r>
              <a:rPr lang="en-GB" sz="1400" dirty="0">
                <a:solidFill>
                  <a:schemeClr val="tx1">
                    <a:lumMod val="85000"/>
                    <a:lumOff val="15000"/>
                  </a:schemeClr>
                </a:solidFill>
                <a:latin typeface="Open Sans" pitchFamily="34" charset="0"/>
                <a:ea typeface="Open Sans" pitchFamily="34" charset="0"/>
                <a:cs typeface="Open Sans" pitchFamily="34" charset="0"/>
              </a:rPr>
              <a:t> been swimming in a long while.</a:t>
            </a:r>
          </a:p>
          <a:p>
            <a:pPr marL="342900" indent="-342900" algn="l" fontAlgn="auto">
              <a:spcAft>
                <a:spcPts val="600"/>
              </a:spcAft>
              <a:buFont typeface="+mj-lt"/>
              <a:buAutoNum type="alphaLcParenR"/>
              <a:defRPr/>
            </a:pPr>
            <a:r>
              <a:rPr lang="en-GB" sz="1400" dirty="0">
                <a:solidFill>
                  <a:schemeClr val="tx1">
                    <a:lumMod val="85000"/>
                    <a:lumOff val="15000"/>
                  </a:schemeClr>
                </a:solidFill>
                <a:latin typeface="Open Sans" pitchFamily="34" charset="0"/>
                <a:ea typeface="Open Sans" pitchFamily="34" charset="0"/>
                <a:cs typeface="Open Sans" pitchFamily="34" charset="0"/>
              </a:rPr>
              <a:t>Jody doesn’t like cauliflower.</a:t>
            </a:r>
          </a:p>
          <a:p>
            <a:pPr marL="342900" indent="-342900" algn="l" fontAlgn="auto">
              <a:spcAft>
                <a:spcPts val="600"/>
              </a:spcAft>
              <a:buFont typeface="+mj-lt"/>
              <a:buAutoNum type="alphaLcParenR"/>
              <a:defRPr/>
            </a:pPr>
            <a:r>
              <a:rPr lang="en-GB" sz="1400" dirty="0" err="1">
                <a:solidFill>
                  <a:schemeClr val="tx1">
                    <a:lumMod val="85000"/>
                    <a:lumOff val="15000"/>
                  </a:schemeClr>
                </a:solidFill>
                <a:latin typeface="Open Sans" pitchFamily="34" charset="0"/>
                <a:ea typeface="Open Sans" pitchFamily="34" charset="0"/>
                <a:cs typeface="Open Sans" pitchFamily="34" charset="0"/>
              </a:rPr>
              <a:t>Wher’ed</a:t>
            </a:r>
            <a:r>
              <a:rPr lang="en-GB" sz="1400" dirty="0">
                <a:solidFill>
                  <a:schemeClr val="tx1">
                    <a:lumMod val="85000"/>
                    <a:lumOff val="15000"/>
                  </a:schemeClr>
                </a:solidFill>
                <a:latin typeface="Open Sans" pitchFamily="34" charset="0"/>
                <a:ea typeface="Open Sans" pitchFamily="34" charset="0"/>
                <a:cs typeface="Open Sans" pitchFamily="34" charset="0"/>
              </a:rPr>
              <a:t> we be without you?</a:t>
            </a:r>
          </a:p>
          <a:p>
            <a:pPr marL="342900" indent="-342900" algn="l" fontAlgn="auto">
              <a:spcAft>
                <a:spcPts val="600"/>
              </a:spcAft>
              <a:buFont typeface="+mj-lt"/>
              <a:buAutoNum type="alphaLcParenR"/>
              <a:defRPr/>
            </a:pPr>
            <a:r>
              <a:rPr lang="en-GB" sz="1400" dirty="0" err="1">
                <a:solidFill>
                  <a:schemeClr val="tx1">
                    <a:lumMod val="85000"/>
                    <a:lumOff val="15000"/>
                  </a:schemeClr>
                </a:solidFill>
                <a:latin typeface="Open Sans" pitchFamily="34" charset="0"/>
                <a:ea typeface="Open Sans" pitchFamily="34" charset="0"/>
                <a:cs typeface="Open Sans" pitchFamily="34" charset="0"/>
              </a:rPr>
              <a:t>Hows</a:t>
            </a:r>
            <a:r>
              <a:rPr lang="en-GB" sz="1400" dirty="0">
                <a:solidFill>
                  <a:schemeClr val="tx1">
                    <a:lumMod val="85000"/>
                    <a:lumOff val="15000"/>
                  </a:schemeClr>
                </a:solidFill>
                <a:latin typeface="Open Sans" pitchFamily="34" charset="0"/>
                <a:ea typeface="Open Sans" pitchFamily="34" charset="0"/>
                <a:cs typeface="Open Sans" pitchFamily="34" charset="0"/>
              </a:rPr>
              <a:t> it reached three o’clock already?</a:t>
            </a:r>
          </a:p>
          <a:p>
            <a:pPr marL="342900" indent="-342900" algn="l" fontAlgn="auto">
              <a:spcAft>
                <a:spcPts val="600"/>
              </a:spcAft>
              <a:buFont typeface="+mj-lt"/>
              <a:buAutoNum type="alphaLcParenR"/>
              <a:defRPr/>
            </a:pPr>
            <a:r>
              <a:rPr lang="en-GB" sz="1400" dirty="0">
                <a:solidFill>
                  <a:schemeClr val="tx1">
                    <a:lumMod val="85000"/>
                    <a:lumOff val="15000"/>
                  </a:schemeClr>
                </a:solidFill>
                <a:latin typeface="Open Sans" pitchFamily="34" charset="0"/>
                <a:ea typeface="Open Sans" pitchFamily="34" charset="0"/>
                <a:cs typeface="Open Sans" pitchFamily="34" charset="0"/>
              </a:rPr>
              <a:t>I’m ready for anything.</a:t>
            </a:r>
          </a:p>
        </p:txBody>
      </p:sp>
      <p:sp>
        <p:nvSpPr>
          <p:cNvPr id="4" name="Title 1"/>
          <p:cNvSpPr txBox="1">
            <a:spLocks/>
          </p:cNvSpPr>
          <p:nvPr/>
        </p:nvSpPr>
        <p:spPr>
          <a:xfrm>
            <a:off x="534907" y="3697161"/>
            <a:ext cx="5099774" cy="2256341"/>
          </a:xfrm>
          <a:prstGeom prst="rect">
            <a:avLst/>
          </a:prstGeom>
          <a:solidFill>
            <a:srgbClr val="7F2D33"/>
          </a:solidFill>
          <a:ln w="12700">
            <a:solidFill>
              <a:srgbClr val="7F2D33"/>
            </a:solidFill>
          </a:ln>
        </p:spPr>
        <p:txBody>
          <a:bodyPr wrap="square" lIns="180000" tIns="180000" rIns="72000" bIns="18000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400" b="1" dirty="0">
                <a:solidFill>
                  <a:schemeClr val="bg1"/>
                </a:solidFill>
                <a:latin typeface="Open Sans" pitchFamily="34" charset="0"/>
                <a:ea typeface="Open Sans" pitchFamily="34" charset="0"/>
                <a:cs typeface="Open Sans" pitchFamily="34" charset="0"/>
              </a:rPr>
              <a:t>2. Replace the long form with the short form, making sure you get the apostrophes in the right place.</a:t>
            </a:r>
          </a:p>
          <a:p>
            <a:pPr marL="342900" indent="-342900" algn="l" fontAlgn="auto">
              <a:spcAft>
                <a:spcPts val="600"/>
              </a:spcAft>
              <a:buFont typeface="+mj-lt"/>
              <a:buAutoNum type="alphaLcParenR"/>
              <a:defRPr/>
            </a:pPr>
            <a:r>
              <a:rPr lang="en-GB" sz="1400" dirty="0">
                <a:solidFill>
                  <a:schemeClr val="bg1"/>
                </a:solidFill>
                <a:latin typeface="Open Sans" pitchFamily="34" charset="0"/>
                <a:ea typeface="Open Sans" pitchFamily="34" charset="0"/>
                <a:cs typeface="Open Sans" pitchFamily="34" charset="0"/>
              </a:rPr>
              <a:t>Hazel just could not see it.</a:t>
            </a:r>
          </a:p>
          <a:p>
            <a:pPr marL="342900" indent="-342900" algn="l" fontAlgn="auto">
              <a:spcAft>
                <a:spcPts val="600"/>
              </a:spcAft>
              <a:buFont typeface="+mj-lt"/>
              <a:buAutoNum type="alphaLcParenR"/>
              <a:defRPr/>
            </a:pPr>
            <a:r>
              <a:rPr lang="en-GB" sz="1400" dirty="0">
                <a:solidFill>
                  <a:schemeClr val="bg1"/>
                </a:solidFill>
                <a:latin typeface="Open Sans" pitchFamily="34" charset="0"/>
                <a:ea typeface="Open Sans" pitchFamily="34" charset="0"/>
                <a:cs typeface="Open Sans" pitchFamily="34" charset="0"/>
              </a:rPr>
              <a:t>Marek must not be left out of the team.</a:t>
            </a:r>
          </a:p>
          <a:p>
            <a:pPr marL="342900" indent="-342900" algn="l" fontAlgn="auto">
              <a:spcAft>
                <a:spcPts val="600"/>
              </a:spcAft>
              <a:buFont typeface="+mj-lt"/>
              <a:buAutoNum type="alphaLcParenR"/>
              <a:defRPr/>
            </a:pPr>
            <a:r>
              <a:rPr lang="en-GB" sz="1400" dirty="0">
                <a:solidFill>
                  <a:schemeClr val="bg1"/>
                </a:solidFill>
                <a:latin typeface="Open Sans" pitchFamily="34" charset="0"/>
                <a:ea typeface="Open Sans" pitchFamily="34" charset="0"/>
                <a:cs typeface="Open Sans" pitchFamily="34" charset="0"/>
              </a:rPr>
              <a:t>Lindsay was not sure she would be able to cope.</a:t>
            </a:r>
          </a:p>
          <a:p>
            <a:pPr marL="342900" indent="-342900" algn="l" fontAlgn="auto">
              <a:spcAft>
                <a:spcPts val="600"/>
              </a:spcAft>
              <a:buFont typeface="+mj-lt"/>
              <a:buAutoNum type="alphaLcParenR"/>
              <a:defRPr/>
            </a:pPr>
            <a:r>
              <a:rPr lang="en-GB" sz="1400" dirty="0">
                <a:solidFill>
                  <a:schemeClr val="bg1"/>
                </a:solidFill>
                <a:latin typeface="Open Sans" pitchFamily="34" charset="0"/>
                <a:ea typeface="Open Sans" pitchFamily="34" charset="0"/>
                <a:cs typeface="Open Sans" pitchFamily="34" charset="0"/>
              </a:rPr>
              <a:t>I will be ready for anything once I have eaten.  </a:t>
            </a:r>
          </a:p>
          <a:p>
            <a:pPr marL="342900" indent="-342900" algn="l" fontAlgn="auto">
              <a:spcAft>
                <a:spcPts val="600"/>
              </a:spcAft>
              <a:buFont typeface="+mj-lt"/>
              <a:buAutoNum type="alphaLcParenR"/>
              <a:defRPr/>
            </a:pPr>
            <a:r>
              <a:rPr lang="en-GB" sz="1400" dirty="0">
                <a:solidFill>
                  <a:schemeClr val="bg1"/>
                </a:solidFill>
                <a:latin typeface="Open Sans" pitchFamily="34" charset="0"/>
                <a:ea typeface="Open Sans" pitchFamily="34" charset="0"/>
                <a:cs typeface="Open Sans" pitchFamily="34" charset="0"/>
              </a:rPr>
              <a:t>How would you feel if we did not go out tonight?</a:t>
            </a:r>
          </a:p>
        </p:txBody>
      </p:sp>
      <p:sp>
        <p:nvSpPr>
          <p:cNvPr id="5" name="Title 1"/>
          <p:cNvSpPr txBox="1">
            <a:spLocks/>
          </p:cNvSpPr>
          <p:nvPr/>
        </p:nvSpPr>
        <p:spPr>
          <a:xfrm>
            <a:off x="5725297" y="1574700"/>
            <a:ext cx="2890196" cy="4378802"/>
          </a:xfrm>
          <a:prstGeom prst="rect">
            <a:avLst/>
          </a:prstGeom>
          <a:ln w="12700">
            <a:solidFill>
              <a:srgbClr val="7F2D33"/>
            </a:solidFill>
          </a:ln>
        </p:spPr>
        <p:txBody>
          <a:bodyPr wrap="square" lIns="180000" tIns="180000" rIns="180000" bIns="180000"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400" b="1" dirty="0">
                <a:solidFill>
                  <a:schemeClr val="tx1">
                    <a:lumMod val="85000"/>
                    <a:lumOff val="15000"/>
                  </a:schemeClr>
                </a:solidFill>
                <a:latin typeface="Open Sans" pitchFamily="34" charset="0"/>
                <a:ea typeface="Open Sans" pitchFamily="34" charset="0"/>
                <a:cs typeface="Open Sans" pitchFamily="34" charset="0"/>
              </a:rPr>
              <a:t>3. Mix: Punctuate the following paragraph. There are ten pieces of punctuation required in total. Use what’s already there to help you. </a:t>
            </a:r>
          </a:p>
          <a:p>
            <a:pPr algn="l" fontAlgn="auto">
              <a:spcAft>
                <a:spcPts val="600"/>
              </a:spcAft>
              <a:defRPr/>
            </a:pPr>
            <a:r>
              <a:rPr lang="en-GB" sz="1400" dirty="0">
                <a:solidFill>
                  <a:schemeClr val="tx1">
                    <a:lumMod val="85000"/>
                    <a:lumOff val="15000"/>
                  </a:schemeClr>
                </a:solidFill>
                <a:latin typeface="Open Sans" pitchFamily="34" charset="0"/>
                <a:ea typeface="Open Sans" pitchFamily="34" charset="0"/>
                <a:cs typeface="Open Sans" pitchFamily="34" charset="0"/>
              </a:rPr>
              <a:t>The time was two </a:t>
            </a:r>
            <a:r>
              <a:rPr lang="en-GB" sz="1400" dirty="0" err="1">
                <a:solidFill>
                  <a:schemeClr val="tx1">
                    <a:lumMod val="85000"/>
                    <a:lumOff val="15000"/>
                  </a:schemeClr>
                </a:solidFill>
                <a:latin typeface="Open Sans" pitchFamily="34" charset="0"/>
                <a:ea typeface="Open Sans" pitchFamily="34" charset="0"/>
                <a:cs typeface="Open Sans" pitchFamily="34" charset="0"/>
              </a:rPr>
              <a:t>oclock</a:t>
            </a:r>
            <a:r>
              <a:rPr lang="en-GB" sz="1400" dirty="0">
                <a:solidFill>
                  <a:schemeClr val="tx1">
                    <a:lumMod val="85000"/>
                    <a:lumOff val="15000"/>
                  </a:schemeClr>
                </a:solidFill>
                <a:latin typeface="Open Sans" pitchFamily="34" charset="0"/>
                <a:ea typeface="Open Sans" pitchFamily="34" charset="0"/>
                <a:cs typeface="Open Sans" pitchFamily="34" charset="0"/>
              </a:rPr>
              <a:t>; </a:t>
            </a:r>
            <a:r>
              <a:rPr lang="en-GB" sz="1400" dirty="0" err="1">
                <a:solidFill>
                  <a:schemeClr val="tx1">
                    <a:lumMod val="85000"/>
                    <a:lumOff val="15000"/>
                  </a:schemeClr>
                </a:solidFill>
                <a:latin typeface="Open Sans" pitchFamily="34" charset="0"/>
                <a:ea typeface="Open Sans" pitchFamily="34" charset="0"/>
                <a:cs typeface="Open Sans" pitchFamily="34" charset="0"/>
              </a:rPr>
              <a:t>itd</a:t>
            </a:r>
            <a:r>
              <a:rPr lang="en-GB" sz="1400" dirty="0">
                <a:solidFill>
                  <a:schemeClr val="tx1">
                    <a:lumMod val="85000"/>
                    <a:lumOff val="15000"/>
                  </a:schemeClr>
                </a:solidFill>
                <a:latin typeface="Open Sans" pitchFamily="34" charset="0"/>
                <a:ea typeface="Open Sans" pitchFamily="34" charset="0"/>
                <a:cs typeface="Open Sans" pitchFamily="34" charset="0"/>
              </a:rPr>
              <a:t> be another two hours before they were back home How would Tom and Eli survive two more hours before they could gorge themselves again on their favourite show The </a:t>
            </a:r>
            <a:r>
              <a:rPr lang="en-GB" sz="1400" dirty="0" err="1">
                <a:solidFill>
                  <a:schemeClr val="tx1">
                    <a:lumMod val="85000"/>
                    <a:lumOff val="15000"/>
                  </a:schemeClr>
                </a:solidFill>
                <a:latin typeface="Open Sans" pitchFamily="34" charset="0"/>
                <a:ea typeface="Open Sans" pitchFamily="34" charset="0"/>
                <a:cs typeface="Open Sans" pitchFamily="34" charset="0"/>
              </a:rPr>
              <a:t>Bluray</a:t>
            </a:r>
            <a:r>
              <a:rPr lang="en-GB" sz="1400" dirty="0">
                <a:solidFill>
                  <a:schemeClr val="tx1">
                    <a:lumMod val="85000"/>
                    <a:lumOff val="15000"/>
                  </a:schemeClr>
                </a:solidFill>
                <a:latin typeface="Open Sans" pitchFamily="34" charset="0"/>
                <a:ea typeface="Open Sans" pitchFamily="34" charset="0"/>
                <a:cs typeface="Open Sans" pitchFamily="34" charset="0"/>
              </a:rPr>
              <a:t> box set was basically calling out to them Come to me And </a:t>
            </a:r>
            <a:r>
              <a:rPr lang="en-GB" sz="1400" dirty="0" err="1">
                <a:solidFill>
                  <a:schemeClr val="tx1">
                    <a:lumMod val="85000"/>
                    <a:lumOff val="15000"/>
                  </a:schemeClr>
                </a:solidFill>
                <a:latin typeface="Open Sans" pitchFamily="34" charset="0"/>
                <a:ea typeface="Open Sans" pitchFamily="34" charset="0"/>
                <a:cs typeface="Open Sans" pitchFamily="34" charset="0"/>
              </a:rPr>
              <a:t>dont</a:t>
            </a:r>
            <a:r>
              <a:rPr lang="en-GB" sz="1400" dirty="0">
                <a:solidFill>
                  <a:schemeClr val="tx1">
                    <a:lumMod val="85000"/>
                    <a:lumOff val="15000"/>
                  </a:schemeClr>
                </a:solidFill>
                <a:latin typeface="Open Sans" pitchFamily="34" charset="0"/>
                <a:ea typeface="Open Sans" pitchFamily="34" charset="0"/>
                <a:cs typeface="Open Sans" pitchFamily="34" charset="0"/>
              </a:rPr>
              <a:t> forget to pick up the ice cream”</a:t>
            </a:r>
            <a:endParaRPr lang="en-GB" sz="1400" b="1" dirty="0">
              <a:solidFill>
                <a:schemeClr val="tx1">
                  <a:lumMod val="85000"/>
                  <a:lumOff val="15000"/>
                </a:schemeClr>
              </a:solidFill>
              <a:latin typeface="Open Sans" pitchFamily="34" charset="0"/>
              <a:ea typeface="Open Sans" pitchFamily="34" charset="0"/>
              <a:cs typeface="Open Sans" pitchFamily="34" charset="0"/>
            </a:endParaRPr>
          </a:p>
        </p:txBody>
      </p:sp>
    </p:spTree>
    <p:extLst>
      <p:ext uri="{BB962C8B-B14F-4D97-AF65-F5344CB8AC3E}">
        <p14:creationId xmlns:p14="http://schemas.microsoft.com/office/powerpoint/2010/main" val="11447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Title 1"/>
          <p:cNvSpPr>
            <a:spLocks noGrp="1"/>
          </p:cNvSpPr>
          <p:nvPr>
            <p:ph type="ctrTitle" idx="4294967295"/>
          </p:nvPr>
        </p:nvSpPr>
        <p:spPr bwMode="auto">
          <a:xfrm>
            <a:off x="0" y="497094"/>
            <a:ext cx="9144000" cy="62071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sz="3600" b="1" dirty="0">
                <a:solidFill>
                  <a:srgbClr val="7F2D33"/>
                </a:solidFill>
                <a:latin typeface="Open Sans" panose="020B0606030504020204" pitchFamily="34" charset="0"/>
                <a:ea typeface="Open Sans" panose="020B0606030504020204" pitchFamily="34" charset="0"/>
                <a:cs typeface="Open Sans" panose="020B0606030504020204" pitchFamily="34" charset="0"/>
              </a:rPr>
              <a:t>Have You Mastered It?</a:t>
            </a:r>
          </a:p>
        </p:txBody>
      </p:sp>
      <p:sp>
        <p:nvSpPr>
          <p:cNvPr id="10" name="Title 1"/>
          <p:cNvSpPr txBox="1">
            <a:spLocks/>
          </p:cNvSpPr>
          <p:nvPr/>
        </p:nvSpPr>
        <p:spPr>
          <a:xfrm>
            <a:off x="534907" y="1236791"/>
            <a:ext cx="5099773" cy="2040898"/>
          </a:xfrm>
          <a:prstGeom prst="rect">
            <a:avLst/>
          </a:prstGeom>
          <a:ln w="12700">
            <a:solidFill>
              <a:srgbClr val="7F2D33"/>
            </a:solidFill>
          </a:ln>
        </p:spPr>
        <p:txBody>
          <a:bodyPr wrap="square" lIns="180000" tIns="180000" rIns="180000" bIns="18000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400" b="1" dirty="0">
                <a:solidFill>
                  <a:schemeClr val="tx1">
                    <a:lumMod val="85000"/>
                    <a:lumOff val="15000"/>
                  </a:schemeClr>
                </a:solidFill>
                <a:latin typeface="Open Sans" pitchFamily="34" charset="0"/>
                <a:ea typeface="Open Sans" pitchFamily="34" charset="0"/>
                <a:cs typeface="Open Sans" pitchFamily="34" charset="0"/>
              </a:rPr>
              <a:t>1. Correct or incorrect...?</a:t>
            </a:r>
          </a:p>
          <a:p>
            <a:pPr marL="342900" indent="-342900" algn="l" fontAlgn="auto">
              <a:spcAft>
                <a:spcPts val="600"/>
              </a:spcAft>
              <a:buFont typeface="+mj-lt"/>
              <a:buAutoNum type="alphaLcParenR"/>
              <a:defRPr/>
            </a:pPr>
            <a:r>
              <a:rPr lang="en-GB" sz="1400" dirty="0">
                <a:solidFill>
                  <a:schemeClr val="tx1">
                    <a:lumMod val="85000"/>
                    <a:lumOff val="15000"/>
                  </a:schemeClr>
                </a:solidFill>
                <a:latin typeface="Open Sans" pitchFamily="34" charset="0"/>
                <a:ea typeface="Open Sans" pitchFamily="34" charset="0"/>
                <a:cs typeface="Open Sans" pitchFamily="34" charset="0"/>
              </a:rPr>
              <a:t>I </a:t>
            </a:r>
            <a:r>
              <a:rPr lang="en-GB" sz="1400" dirty="0" err="1">
                <a:solidFill>
                  <a:schemeClr val="tx1">
                    <a:lumMod val="85000"/>
                    <a:lumOff val="15000"/>
                  </a:schemeClr>
                </a:solidFill>
                <a:latin typeface="Open Sans" pitchFamily="34" charset="0"/>
                <a:ea typeface="Open Sans" pitchFamily="34" charset="0"/>
                <a:cs typeface="Open Sans" pitchFamily="34" charset="0"/>
              </a:rPr>
              <a:t>have’nt</a:t>
            </a:r>
            <a:r>
              <a:rPr lang="en-GB" sz="1400" dirty="0">
                <a:solidFill>
                  <a:schemeClr val="tx1">
                    <a:lumMod val="85000"/>
                    <a:lumOff val="15000"/>
                  </a:schemeClr>
                </a:solidFill>
                <a:latin typeface="Open Sans" pitchFamily="34" charset="0"/>
                <a:ea typeface="Open Sans" pitchFamily="34" charset="0"/>
                <a:cs typeface="Open Sans" pitchFamily="34" charset="0"/>
              </a:rPr>
              <a:t> been swimming in a long while.</a:t>
            </a:r>
          </a:p>
          <a:p>
            <a:pPr marL="342900" indent="-342900" algn="l" fontAlgn="auto">
              <a:spcAft>
                <a:spcPts val="600"/>
              </a:spcAft>
              <a:buFont typeface="+mj-lt"/>
              <a:buAutoNum type="alphaLcParenR"/>
              <a:defRPr/>
            </a:pPr>
            <a:r>
              <a:rPr lang="en-GB" sz="1400" dirty="0">
                <a:solidFill>
                  <a:schemeClr val="tx1">
                    <a:lumMod val="85000"/>
                    <a:lumOff val="15000"/>
                  </a:schemeClr>
                </a:solidFill>
                <a:latin typeface="Open Sans" pitchFamily="34" charset="0"/>
                <a:ea typeface="Open Sans" pitchFamily="34" charset="0"/>
                <a:cs typeface="Open Sans" pitchFamily="34" charset="0"/>
              </a:rPr>
              <a:t>Jody doesn’t like cauliflower.</a:t>
            </a:r>
          </a:p>
          <a:p>
            <a:pPr marL="342900" indent="-342900" algn="l" fontAlgn="auto">
              <a:spcAft>
                <a:spcPts val="600"/>
              </a:spcAft>
              <a:buFont typeface="+mj-lt"/>
              <a:buAutoNum type="alphaLcParenR"/>
              <a:defRPr/>
            </a:pPr>
            <a:r>
              <a:rPr lang="en-GB" sz="1400" dirty="0" err="1">
                <a:solidFill>
                  <a:schemeClr val="tx1">
                    <a:lumMod val="85000"/>
                    <a:lumOff val="15000"/>
                  </a:schemeClr>
                </a:solidFill>
                <a:latin typeface="Open Sans" pitchFamily="34" charset="0"/>
                <a:ea typeface="Open Sans" pitchFamily="34" charset="0"/>
                <a:cs typeface="Open Sans" pitchFamily="34" charset="0"/>
              </a:rPr>
              <a:t>Wher’ed</a:t>
            </a:r>
            <a:r>
              <a:rPr lang="en-GB" sz="1400" dirty="0">
                <a:solidFill>
                  <a:schemeClr val="tx1">
                    <a:lumMod val="85000"/>
                    <a:lumOff val="15000"/>
                  </a:schemeClr>
                </a:solidFill>
                <a:latin typeface="Open Sans" pitchFamily="34" charset="0"/>
                <a:ea typeface="Open Sans" pitchFamily="34" charset="0"/>
                <a:cs typeface="Open Sans" pitchFamily="34" charset="0"/>
              </a:rPr>
              <a:t> we be without you?</a:t>
            </a:r>
          </a:p>
          <a:p>
            <a:pPr marL="342900" indent="-342900" algn="l" fontAlgn="auto">
              <a:spcAft>
                <a:spcPts val="600"/>
              </a:spcAft>
              <a:buFont typeface="+mj-lt"/>
              <a:buAutoNum type="alphaLcParenR"/>
              <a:defRPr/>
            </a:pPr>
            <a:r>
              <a:rPr lang="en-GB" sz="1400" dirty="0" err="1">
                <a:solidFill>
                  <a:schemeClr val="tx1">
                    <a:lumMod val="85000"/>
                    <a:lumOff val="15000"/>
                  </a:schemeClr>
                </a:solidFill>
                <a:latin typeface="Open Sans" pitchFamily="34" charset="0"/>
                <a:ea typeface="Open Sans" pitchFamily="34" charset="0"/>
                <a:cs typeface="Open Sans" pitchFamily="34" charset="0"/>
              </a:rPr>
              <a:t>Hows</a:t>
            </a:r>
            <a:r>
              <a:rPr lang="en-GB" sz="1400" dirty="0">
                <a:solidFill>
                  <a:schemeClr val="tx1">
                    <a:lumMod val="85000"/>
                    <a:lumOff val="15000"/>
                  </a:schemeClr>
                </a:solidFill>
                <a:latin typeface="Open Sans" pitchFamily="34" charset="0"/>
                <a:ea typeface="Open Sans" pitchFamily="34" charset="0"/>
                <a:cs typeface="Open Sans" pitchFamily="34" charset="0"/>
              </a:rPr>
              <a:t> it reached three o’clock already?</a:t>
            </a:r>
          </a:p>
          <a:p>
            <a:pPr marL="342900" indent="-342900" algn="l" fontAlgn="auto">
              <a:spcAft>
                <a:spcPts val="600"/>
              </a:spcAft>
              <a:buFont typeface="+mj-lt"/>
              <a:buAutoNum type="alphaLcParenR"/>
              <a:defRPr/>
            </a:pPr>
            <a:r>
              <a:rPr lang="en-GB" sz="1400" dirty="0">
                <a:solidFill>
                  <a:schemeClr val="tx1">
                    <a:lumMod val="85000"/>
                    <a:lumOff val="15000"/>
                  </a:schemeClr>
                </a:solidFill>
                <a:latin typeface="Open Sans" pitchFamily="34" charset="0"/>
                <a:ea typeface="Open Sans" pitchFamily="34" charset="0"/>
                <a:cs typeface="Open Sans" pitchFamily="34" charset="0"/>
              </a:rPr>
              <a:t>I’m ready for anything.</a:t>
            </a:r>
          </a:p>
        </p:txBody>
      </p:sp>
      <p:sp>
        <p:nvSpPr>
          <p:cNvPr id="11" name="Title 1"/>
          <p:cNvSpPr txBox="1">
            <a:spLocks/>
          </p:cNvSpPr>
          <p:nvPr/>
        </p:nvSpPr>
        <p:spPr>
          <a:xfrm>
            <a:off x="534907" y="3359252"/>
            <a:ext cx="5099774" cy="2256341"/>
          </a:xfrm>
          <a:prstGeom prst="rect">
            <a:avLst/>
          </a:prstGeom>
          <a:solidFill>
            <a:srgbClr val="7F2D33"/>
          </a:solidFill>
          <a:ln w="12700">
            <a:solidFill>
              <a:srgbClr val="7F2D33"/>
            </a:solidFill>
          </a:ln>
        </p:spPr>
        <p:txBody>
          <a:bodyPr wrap="square" lIns="180000" tIns="180000" rIns="72000" bIns="18000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400" b="1" dirty="0">
                <a:solidFill>
                  <a:schemeClr val="bg1"/>
                </a:solidFill>
                <a:latin typeface="Open Sans" pitchFamily="34" charset="0"/>
                <a:ea typeface="Open Sans" pitchFamily="34" charset="0"/>
                <a:cs typeface="Open Sans" pitchFamily="34" charset="0"/>
              </a:rPr>
              <a:t>2. Replace the long form with the short form, making sure you get the apostrophes in the right place.</a:t>
            </a:r>
          </a:p>
          <a:p>
            <a:pPr marL="342900" indent="-342900" algn="l" fontAlgn="auto">
              <a:spcAft>
                <a:spcPts val="600"/>
              </a:spcAft>
              <a:buFont typeface="+mj-lt"/>
              <a:buAutoNum type="alphaLcParenR"/>
              <a:defRPr/>
            </a:pPr>
            <a:r>
              <a:rPr lang="en-GB" sz="1400" dirty="0">
                <a:solidFill>
                  <a:schemeClr val="bg1"/>
                </a:solidFill>
                <a:latin typeface="Open Sans" pitchFamily="34" charset="0"/>
                <a:ea typeface="Open Sans" pitchFamily="34" charset="0"/>
                <a:cs typeface="Open Sans" pitchFamily="34" charset="0"/>
              </a:rPr>
              <a:t>Hazel just </a:t>
            </a:r>
            <a:r>
              <a:rPr lang="en-GB" sz="1400" b="1" dirty="0">
                <a:solidFill>
                  <a:srgbClr val="FFFF00"/>
                </a:solidFill>
                <a:latin typeface="Open Sans" pitchFamily="34" charset="0"/>
                <a:ea typeface="Open Sans" pitchFamily="34" charset="0"/>
                <a:cs typeface="Open Sans" pitchFamily="34" charset="0"/>
              </a:rPr>
              <a:t>couldn’t</a:t>
            </a:r>
            <a:r>
              <a:rPr lang="en-GB" sz="1400" dirty="0">
                <a:solidFill>
                  <a:schemeClr val="bg1"/>
                </a:solidFill>
                <a:latin typeface="Open Sans" pitchFamily="34" charset="0"/>
                <a:ea typeface="Open Sans" pitchFamily="34" charset="0"/>
                <a:cs typeface="Open Sans" pitchFamily="34" charset="0"/>
              </a:rPr>
              <a:t> see it.</a:t>
            </a:r>
          </a:p>
          <a:p>
            <a:pPr marL="342900" indent="-342900" algn="l" fontAlgn="auto">
              <a:spcAft>
                <a:spcPts val="600"/>
              </a:spcAft>
              <a:buFont typeface="+mj-lt"/>
              <a:buAutoNum type="alphaLcParenR"/>
              <a:defRPr/>
            </a:pPr>
            <a:r>
              <a:rPr lang="en-GB" sz="1400" dirty="0">
                <a:solidFill>
                  <a:schemeClr val="bg1"/>
                </a:solidFill>
                <a:latin typeface="Open Sans" pitchFamily="34" charset="0"/>
                <a:ea typeface="Open Sans" pitchFamily="34" charset="0"/>
                <a:cs typeface="Open Sans" pitchFamily="34" charset="0"/>
              </a:rPr>
              <a:t>Marek </a:t>
            </a:r>
            <a:r>
              <a:rPr lang="en-GB" sz="1400" b="1" dirty="0">
                <a:solidFill>
                  <a:srgbClr val="FFFF00"/>
                </a:solidFill>
                <a:latin typeface="Open Sans" pitchFamily="34" charset="0"/>
                <a:ea typeface="Open Sans" pitchFamily="34" charset="0"/>
                <a:cs typeface="Open Sans" pitchFamily="34" charset="0"/>
              </a:rPr>
              <a:t>mustn’t</a:t>
            </a:r>
            <a:r>
              <a:rPr lang="en-GB" sz="1400" dirty="0">
                <a:solidFill>
                  <a:schemeClr val="bg1"/>
                </a:solidFill>
                <a:latin typeface="Open Sans" pitchFamily="34" charset="0"/>
                <a:ea typeface="Open Sans" pitchFamily="34" charset="0"/>
                <a:cs typeface="Open Sans" pitchFamily="34" charset="0"/>
              </a:rPr>
              <a:t> be left out of the team.</a:t>
            </a:r>
          </a:p>
          <a:p>
            <a:pPr marL="342900" indent="-342900" algn="l" fontAlgn="auto">
              <a:spcAft>
                <a:spcPts val="600"/>
              </a:spcAft>
              <a:buFont typeface="+mj-lt"/>
              <a:buAutoNum type="alphaLcParenR"/>
              <a:defRPr/>
            </a:pPr>
            <a:r>
              <a:rPr lang="en-GB" sz="1400" dirty="0">
                <a:solidFill>
                  <a:schemeClr val="bg1"/>
                </a:solidFill>
                <a:latin typeface="Open Sans" pitchFamily="34" charset="0"/>
                <a:ea typeface="Open Sans" pitchFamily="34" charset="0"/>
                <a:cs typeface="Open Sans" pitchFamily="34" charset="0"/>
              </a:rPr>
              <a:t>Lindsay </a:t>
            </a:r>
            <a:r>
              <a:rPr lang="en-GB" sz="1400" b="1" dirty="0">
                <a:solidFill>
                  <a:srgbClr val="FFFF00"/>
                </a:solidFill>
                <a:latin typeface="Open Sans" pitchFamily="34" charset="0"/>
                <a:ea typeface="Open Sans" pitchFamily="34" charset="0"/>
                <a:cs typeface="Open Sans" pitchFamily="34" charset="0"/>
              </a:rPr>
              <a:t>wasn’t</a:t>
            </a:r>
            <a:r>
              <a:rPr lang="en-GB" sz="1400" dirty="0">
                <a:solidFill>
                  <a:schemeClr val="bg1"/>
                </a:solidFill>
                <a:latin typeface="Open Sans" pitchFamily="34" charset="0"/>
                <a:ea typeface="Open Sans" pitchFamily="34" charset="0"/>
                <a:cs typeface="Open Sans" pitchFamily="34" charset="0"/>
              </a:rPr>
              <a:t> sure </a:t>
            </a:r>
            <a:r>
              <a:rPr lang="en-GB" sz="1400" b="1" dirty="0">
                <a:solidFill>
                  <a:srgbClr val="FFFF00"/>
                </a:solidFill>
                <a:latin typeface="Open Sans" pitchFamily="34" charset="0"/>
                <a:ea typeface="Open Sans" pitchFamily="34" charset="0"/>
                <a:cs typeface="Open Sans" pitchFamily="34" charset="0"/>
              </a:rPr>
              <a:t>she’d</a:t>
            </a:r>
            <a:r>
              <a:rPr lang="en-GB" sz="1400" dirty="0">
                <a:solidFill>
                  <a:schemeClr val="bg1"/>
                </a:solidFill>
                <a:latin typeface="Open Sans" pitchFamily="34" charset="0"/>
                <a:ea typeface="Open Sans" pitchFamily="34" charset="0"/>
                <a:cs typeface="Open Sans" pitchFamily="34" charset="0"/>
              </a:rPr>
              <a:t> be able to cope.</a:t>
            </a:r>
          </a:p>
          <a:p>
            <a:pPr marL="271463" indent="-271463" algn="l" fontAlgn="auto">
              <a:spcAft>
                <a:spcPts val="600"/>
              </a:spcAft>
              <a:buFont typeface="+mj-lt"/>
              <a:buAutoNum type="alphaLcParenR"/>
              <a:defRPr/>
            </a:pPr>
            <a:r>
              <a:rPr lang="en-GB" sz="1400" dirty="0">
                <a:solidFill>
                  <a:schemeClr val="bg1"/>
                </a:solidFill>
                <a:latin typeface="Open Sans" pitchFamily="34" charset="0"/>
                <a:ea typeface="Open Sans" pitchFamily="34" charset="0"/>
                <a:cs typeface="Open Sans" pitchFamily="34" charset="0"/>
              </a:rPr>
              <a:t> </a:t>
            </a:r>
            <a:r>
              <a:rPr lang="en-GB" sz="700" dirty="0">
                <a:solidFill>
                  <a:schemeClr val="bg1"/>
                </a:solidFill>
                <a:latin typeface="Open Sans" pitchFamily="34" charset="0"/>
                <a:ea typeface="Open Sans" pitchFamily="34" charset="0"/>
                <a:cs typeface="Open Sans" pitchFamily="34" charset="0"/>
              </a:rPr>
              <a:t> </a:t>
            </a:r>
            <a:r>
              <a:rPr lang="en-GB" sz="1400" b="1" dirty="0">
                <a:solidFill>
                  <a:srgbClr val="FFFF00"/>
                </a:solidFill>
                <a:latin typeface="Open Sans" pitchFamily="34" charset="0"/>
                <a:ea typeface="Open Sans" pitchFamily="34" charset="0"/>
                <a:cs typeface="Open Sans" pitchFamily="34" charset="0"/>
              </a:rPr>
              <a:t>I’ll</a:t>
            </a:r>
            <a:r>
              <a:rPr lang="en-GB" sz="1400" dirty="0">
                <a:solidFill>
                  <a:schemeClr val="bg1"/>
                </a:solidFill>
                <a:latin typeface="Open Sans" pitchFamily="34" charset="0"/>
                <a:ea typeface="Open Sans" pitchFamily="34" charset="0"/>
                <a:cs typeface="Open Sans" pitchFamily="34" charset="0"/>
              </a:rPr>
              <a:t> be ready for anything once </a:t>
            </a:r>
            <a:r>
              <a:rPr lang="en-GB" sz="1400" b="1" dirty="0">
                <a:solidFill>
                  <a:srgbClr val="FFFF00"/>
                </a:solidFill>
                <a:latin typeface="Open Sans" pitchFamily="34" charset="0"/>
                <a:ea typeface="Open Sans" pitchFamily="34" charset="0"/>
                <a:cs typeface="Open Sans" pitchFamily="34" charset="0"/>
              </a:rPr>
              <a:t>I’ve</a:t>
            </a:r>
            <a:r>
              <a:rPr lang="en-GB" sz="1400" dirty="0">
                <a:solidFill>
                  <a:schemeClr val="bg1"/>
                </a:solidFill>
                <a:latin typeface="Open Sans" pitchFamily="34" charset="0"/>
                <a:ea typeface="Open Sans" pitchFamily="34" charset="0"/>
                <a:cs typeface="Open Sans" pitchFamily="34" charset="0"/>
              </a:rPr>
              <a:t> eaten.  </a:t>
            </a:r>
          </a:p>
          <a:p>
            <a:pPr marL="271463" indent="-271463" algn="l" fontAlgn="auto">
              <a:spcAft>
                <a:spcPts val="600"/>
              </a:spcAft>
              <a:buFont typeface="+mj-lt"/>
              <a:buAutoNum type="alphaLcParenR"/>
              <a:defRPr/>
            </a:pPr>
            <a:r>
              <a:rPr lang="en-GB" sz="1400" dirty="0">
                <a:solidFill>
                  <a:schemeClr val="bg1"/>
                </a:solidFill>
                <a:latin typeface="Open Sans" pitchFamily="34" charset="0"/>
                <a:ea typeface="Open Sans" pitchFamily="34" charset="0"/>
                <a:cs typeface="Open Sans" pitchFamily="34" charset="0"/>
              </a:rPr>
              <a:t> </a:t>
            </a:r>
            <a:r>
              <a:rPr lang="en-GB" sz="300" dirty="0">
                <a:solidFill>
                  <a:schemeClr val="bg1"/>
                </a:solidFill>
                <a:latin typeface="Open Sans" pitchFamily="34" charset="0"/>
                <a:ea typeface="Open Sans" pitchFamily="34" charset="0"/>
                <a:cs typeface="Open Sans" pitchFamily="34" charset="0"/>
              </a:rPr>
              <a:t> </a:t>
            </a:r>
            <a:r>
              <a:rPr lang="en-GB" sz="1400" b="1" dirty="0">
                <a:solidFill>
                  <a:srgbClr val="FFFF00"/>
                </a:solidFill>
                <a:latin typeface="Open Sans" pitchFamily="34" charset="0"/>
                <a:ea typeface="Open Sans" pitchFamily="34" charset="0"/>
                <a:cs typeface="Open Sans" pitchFamily="34" charset="0"/>
              </a:rPr>
              <a:t>How’d</a:t>
            </a:r>
            <a:r>
              <a:rPr lang="en-GB" sz="1400" dirty="0">
                <a:solidFill>
                  <a:schemeClr val="bg1"/>
                </a:solidFill>
                <a:latin typeface="Open Sans" pitchFamily="34" charset="0"/>
                <a:ea typeface="Open Sans" pitchFamily="34" charset="0"/>
                <a:cs typeface="Open Sans" pitchFamily="34" charset="0"/>
              </a:rPr>
              <a:t> you feel if we </a:t>
            </a:r>
            <a:r>
              <a:rPr lang="en-GB" sz="1400" b="1" dirty="0">
                <a:solidFill>
                  <a:srgbClr val="FFFF00"/>
                </a:solidFill>
                <a:latin typeface="Open Sans" pitchFamily="34" charset="0"/>
                <a:ea typeface="Open Sans" pitchFamily="34" charset="0"/>
                <a:cs typeface="Open Sans" pitchFamily="34" charset="0"/>
              </a:rPr>
              <a:t>didn’t</a:t>
            </a:r>
            <a:r>
              <a:rPr lang="en-GB" sz="1400" dirty="0">
                <a:solidFill>
                  <a:schemeClr val="bg1"/>
                </a:solidFill>
                <a:latin typeface="Open Sans" pitchFamily="34" charset="0"/>
                <a:ea typeface="Open Sans" pitchFamily="34" charset="0"/>
                <a:cs typeface="Open Sans" pitchFamily="34" charset="0"/>
              </a:rPr>
              <a:t> go out tonight?</a:t>
            </a:r>
          </a:p>
        </p:txBody>
      </p:sp>
      <p:sp>
        <p:nvSpPr>
          <p:cNvPr id="12" name="Title 1"/>
          <p:cNvSpPr txBox="1">
            <a:spLocks/>
          </p:cNvSpPr>
          <p:nvPr/>
        </p:nvSpPr>
        <p:spPr>
          <a:xfrm>
            <a:off x="5725297" y="1236791"/>
            <a:ext cx="2890196" cy="4378802"/>
          </a:xfrm>
          <a:prstGeom prst="rect">
            <a:avLst/>
          </a:prstGeom>
          <a:ln w="12700">
            <a:solidFill>
              <a:srgbClr val="7F2D33"/>
            </a:solidFill>
          </a:ln>
        </p:spPr>
        <p:txBody>
          <a:bodyPr wrap="square" lIns="180000" tIns="180000" rIns="180000" bIns="180000" anchor="t"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400" b="1" dirty="0">
                <a:solidFill>
                  <a:schemeClr val="tx1">
                    <a:lumMod val="85000"/>
                    <a:lumOff val="15000"/>
                  </a:schemeClr>
                </a:solidFill>
                <a:latin typeface="Open Sans" pitchFamily="34" charset="0"/>
                <a:ea typeface="Open Sans" pitchFamily="34" charset="0"/>
                <a:cs typeface="Open Sans" pitchFamily="34" charset="0"/>
              </a:rPr>
              <a:t>3. Mix: Punctuate the following paragraph. There are ten pieces of punctuation required in total. Use what’s already there to help you. </a:t>
            </a:r>
          </a:p>
          <a:p>
            <a:pPr algn="l" fontAlgn="auto">
              <a:spcAft>
                <a:spcPts val="600"/>
              </a:spcAft>
              <a:defRPr/>
            </a:pPr>
            <a:r>
              <a:rPr lang="en-GB" sz="1400" dirty="0">
                <a:solidFill>
                  <a:schemeClr val="tx1">
                    <a:lumMod val="85000"/>
                    <a:lumOff val="15000"/>
                  </a:schemeClr>
                </a:solidFill>
                <a:latin typeface="Open Sans" pitchFamily="34" charset="0"/>
                <a:ea typeface="Open Sans" pitchFamily="34" charset="0"/>
                <a:cs typeface="Open Sans" pitchFamily="34" charset="0"/>
              </a:rPr>
              <a:t>The time was two o</a:t>
            </a:r>
            <a:r>
              <a:rPr lang="en-GB" sz="1400" b="1" dirty="0">
                <a:solidFill>
                  <a:srgbClr val="00B050"/>
                </a:solidFill>
                <a:latin typeface="Open Sans" pitchFamily="34" charset="0"/>
                <a:ea typeface="Open Sans" pitchFamily="34" charset="0"/>
                <a:cs typeface="Open Sans" pitchFamily="34" charset="0"/>
              </a:rPr>
              <a:t>’</a:t>
            </a:r>
            <a:r>
              <a:rPr lang="en-GB" sz="1400" dirty="0">
                <a:solidFill>
                  <a:schemeClr val="tx1">
                    <a:lumMod val="85000"/>
                    <a:lumOff val="15000"/>
                  </a:schemeClr>
                </a:solidFill>
                <a:latin typeface="Open Sans" pitchFamily="34" charset="0"/>
                <a:ea typeface="Open Sans" pitchFamily="34" charset="0"/>
                <a:cs typeface="Open Sans" pitchFamily="34" charset="0"/>
              </a:rPr>
              <a:t>clock; it</a:t>
            </a:r>
            <a:r>
              <a:rPr lang="en-GB" sz="1400" b="1" dirty="0">
                <a:solidFill>
                  <a:srgbClr val="00B050"/>
                </a:solidFill>
                <a:latin typeface="Open Sans" pitchFamily="34" charset="0"/>
                <a:ea typeface="Open Sans" pitchFamily="34" charset="0"/>
                <a:cs typeface="Open Sans" pitchFamily="34" charset="0"/>
              </a:rPr>
              <a:t>’</a:t>
            </a:r>
            <a:r>
              <a:rPr lang="en-GB" sz="1400" dirty="0">
                <a:solidFill>
                  <a:schemeClr val="tx1">
                    <a:lumMod val="85000"/>
                    <a:lumOff val="15000"/>
                  </a:schemeClr>
                </a:solidFill>
                <a:latin typeface="Open Sans" pitchFamily="34" charset="0"/>
                <a:ea typeface="Open Sans" pitchFamily="34" charset="0"/>
                <a:cs typeface="Open Sans" pitchFamily="34" charset="0"/>
              </a:rPr>
              <a:t>d be another two hours before they were back home</a:t>
            </a:r>
            <a:r>
              <a:rPr lang="en-GB" sz="1400" b="1" dirty="0">
                <a:solidFill>
                  <a:srgbClr val="00B050"/>
                </a:solidFill>
                <a:latin typeface="Open Sans" pitchFamily="34" charset="0"/>
                <a:ea typeface="Open Sans" pitchFamily="34" charset="0"/>
                <a:cs typeface="Open Sans" pitchFamily="34" charset="0"/>
              </a:rPr>
              <a:t>.</a:t>
            </a:r>
            <a:r>
              <a:rPr lang="en-GB" sz="1400" dirty="0">
                <a:solidFill>
                  <a:schemeClr val="tx1">
                    <a:lumMod val="85000"/>
                    <a:lumOff val="15000"/>
                  </a:schemeClr>
                </a:solidFill>
                <a:latin typeface="Open Sans" pitchFamily="34" charset="0"/>
                <a:ea typeface="Open Sans" pitchFamily="34" charset="0"/>
                <a:cs typeface="Open Sans" pitchFamily="34" charset="0"/>
              </a:rPr>
              <a:t> How would Tom and Eli survive two more hours before they could gorge themselves again on their favourite show</a:t>
            </a:r>
            <a:r>
              <a:rPr lang="en-GB" sz="1400" b="1" dirty="0">
                <a:solidFill>
                  <a:srgbClr val="00B050"/>
                </a:solidFill>
                <a:latin typeface="Open Sans" pitchFamily="34" charset="0"/>
                <a:ea typeface="Open Sans" pitchFamily="34" charset="0"/>
                <a:cs typeface="Open Sans" pitchFamily="34" charset="0"/>
              </a:rPr>
              <a:t>?</a:t>
            </a:r>
            <a:r>
              <a:rPr lang="en-GB" sz="1400" dirty="0">
                <a:solidFill>
                  <a:schemeClr val="tx1">
                    <a:lumMod val="85000"/>
                    <a:lumOff val="15000"/>
                  </a:schemeClr>
                </a:solidFill>
                <a:latin typeface="Open Sans" pitchFamily="34" charset="0"/>
                <a:ea typeface="Open Sans" pitchFamily="34" charset="0"/>
                <a:cs typeface="Open Sans" pitchFamily="34" charset="0"/>
              </a:rPr>
              <a:t> The </a:t>
            </a:r>
            <a:br>
              <a:rPr lang="en-GB" sz="1400" dirty="0">
                <a:solidFill>
                  <a:schemeClr val="tx1">
                    <a:lumMod val="85000"/>
                    <a:lumOff val="15000"/>
                  </a:schemeClr>
                </a:solidFill>
                <a:latin typeface="Open Sans" pitchFamily="34" charset="0"/>
                <a:ea typeface="Open Sans" pitchFamily="34" charset="0"/>
                <a:cs typeface="Open Sans" pitchFamily="34" charset="0"/>
              </a:rPr>
            </a:br>
            <a:r>
              <a:rPr lang="en-GB" sz="1400" dirty="0">
                <a:solidFill>
                  <a:schemeClr val="tx1">
                    <a:lumMod val="85000"/>
                    <a:lumOff val="15000"/>
                  </a:schemeClr>
                </a:solidFill>
                <a:latin typeface="Open Sans" pitchFamily="34" charset="0"/>
                <a:ea typeface="Open Sans" pitchFamily="34" charset="0"/>
                <a:cs typeface="Open Sans" pitchFamily="34" charset="0"/>
              </a:rPr>
              <a:t>Blu</a:t>
            </a:r>
            <a:r>
              <a:rPr lang="en-GB" sz="1400" b="1" dirty="0">
                <a:solidFill>
                  <a:srgbClr val="00B050"/>
                </a:solidFill>
                <a:latin typeface="Open Sans" pitchFamily="34" charset="0"/>
                <a:ea typeface="Open Sans" pitchFamily="34" charset="0"/>
                <a:cs typeface="Open Sans" pitchFamily="34" charset="0"/>
              </a:rPr>
              <a:t>-</a:t>
            </a:r>
            <a:r>
              <a:rPr lang="en-GB" sz="1400" dirty="0">
                <a:solidFill>
                  <a:schemeClr val="tx1">
                    <a:lumMod val="85000"/>
                    <a:lumOff val="15000"/>
                  </a:schemeClr>
                </a:solidFill>
                <a:latin typeface="Open Sans" pitchFamily="34" charset="0"/>
                <a:ea typeface="Open Sans" pitchFamily="34" charset="0"/>
                <a:cs typeface="Open Sans" pitchFamily="34" charset="0"/>
              </a:rPr>
              <a:t>ray box set was basically calling out to them</a:t>
            </a:r>
            <a:r>
              <a:rPr lang="en-GB" sz="1400" b="1" dirty="0">
                <a:solidFill>
                  <a:srgbClr val="00B050"/>
                </a:solidFill>
                <a:latin typeface="Open Sans" pitchFamily="34" charset="0"/>
                <a:ea typeface="Open Sans" pitchFamily="34" charset="0"/>
                <a:cs typeface="Open Sans" pitchFamily="34" charset="0"/>
              </a:rPr>
              <a:t>: “</a:t>
            </a:r>
            <a:r>
              <a:rPr lang="en-GB" sz="1400" dirty="0">
                <a:solidFill>
                  <a:schemeClr val="tx1">
                    <a:lumMod val="85000"/>
                    <a:lumOff val="15000"/>
                  </a:schemeClr>
                </a:solidFill>
                <a:latin typeface="Open Sans" pitchFamily="34" charset="0"/>
                <a:ea typeface="Open Sans" pitchFamily="34" charset="0"/>
                <a:cs typeface="Open Sans" pitchFamily="34" charset="0"/>
              </a:rPr>
              <a:t>Come to me</a:t>
            </a:r>
            <a:r>
              <a:rPr lang="en-GB" sz="1400" b="1" dirty="0">
                <a:solidFill>
                  <a:srgbClr val="00B050"/>
                </a:solidFill>
                <a:latin typeface="Open Sans" pitchFamily="34" charset="0"/>
                <a:ea typeface="Open Sans" pitchFamily="34" charset="0"/>
                <a:cs typeface="Open Sans" pitchFamily="34" charset="0"/>
              </a:rPr>
              <a:t>...</a:t>
            </a:r>
            <a:r>
              <a:rPr lang="en-GB" sz="1400" dirty="0">
                <a:solidFill>
                  <a:schemeClr val="tx1">
                    <a:lumMod val="85000"/>
                    <a:lumOff val="15000"/>
                  </a:schemeClr>
                </a:solidFill>
                <a:latin typeface="Open Sans" pitchFamily="34" charset="0"/>
                <a:ea typeface="Open Sans" pitchFamily="34" charset="0"/>
                <a:cs typeface="Open Sans" pitchFamily="34" charset="0"/>
              </a:rPr>
              <a:t> And don</a:t>
            </a:r>
            <a:r>
              <a:rPr lang="en-GB" sz="1400" b="1" dirty="0">
                <a:solidFill>
                  <a:srgbClr val="00B050"/>
                </a:solidFill>
                <a:latin typeface="Open Sans" pitchFamily="34" charset="0"/>
                <a:ea typeface="Open Sans" pitchFamily="34" charset="0"/>
                <a:cs typeface="Open Sans" pitchFamily="34" charset="0"/>
              </a:rPr>
              <a:t>’</a:t>
            </a:r>
            <a:r>
              <a:rPr lang="en-GB" sz="1400" dirty="0">
                <a:solidFill>
                  <a:schemeClr val="tx1">
                    <a:lumMod val="85000"/>
                    <a:lumOff val="15000"/>
                  </a:schemeClr>
                </a:solidFill>
                <a:latin typeface="Open Sans" pitchFamily="34" charset="0"/>
                <a:ea typeface="Open Sans" pitchFamily="34" charset="0"/>
                <a:cs typeface="Open Sans" pitchFamily="34" charset="0"/>
              </a:rPr>
              <a:t>t forget to pick up the ice cream</a:t>
            </a:r>
            <a:r>
              <a:rPr lang="en-GB" sz="1400" b="1" dirty="0">
                <a:solidFill>
                  <a:srgbClr val="00B050"/>
                </a:solidFill>
                <a:latin typeface="Open Sans" pitchFamily="34" charset="0"/>
                <a:ea typeface="Open Sans" pitchFamily="34" charset="0"/>
                <a:cs typeface="Open Sans" pitchFamily="34" charset="0"/>
              </a:rPr>
              <a:t>!</a:t>
            </a:r>
            <a:r>
              <a:rPr lang="en-GB" sz="1400" dirty="0">
                <a:solidFill>
                  <a:schemeClr val="tx1">
                    <a:lumMod val="85000"/>
                    <a:lumOff val="15000"/>
                  </a:schemeClr>
                </a:solidFill>
                <a:latin typeface="Open Sans" pitchFamily="34" charset="0"/>
                <a:ea typeface="Open Sans" pitchFamily="34" charset="0"/>
                <a:cs typeface="Open Sans" pitchFamily="34" charset="0"/>
              </a:rPr>
              <a:t>” </a:t>
            </a:r>
            <a:r>
              <a:rPr lang="en-GB" sz="1400" b="1" dirty="0">
                <a:solidFill>
                  <a:srgbClr val="00B050"/>
                </a:solidFill>
                <a:latin typeface="Open Sans" pitchFamily="34" charset="0"/>
                <a:ea typeface="Open Sans" pitchFamily="34" charset="0"/>
                <a:cs typeface="Open Sans" pitchFamily="34" charset="0"/>
              </a:rPr>
              <a:t>*</a:t>
            </a:r>
          </a:p>
        </p:txBody>
      </p:sp>
      <p:sp>
        <p:nvSpPr>
          <p:cNvPr id="9" name="Title 1"/>
          <p:cNvSpPr txBox="1">
            <a:spLocks/>
          </p:cNvSpPr>
          <p:nvPr/>
        </p:nvSpPr>
        <p:spPr>
          <a:xfrm>
            <a:off x="5865577" y="5444163"/>
            <a:ext cx="1383964" cy="825180"/>
          </a:xfrm>
          <a:prstGeom prst="rect">
            <a:avLst/>
          </a:prstGeom>
          <a:solidFill>
            <a:srgbClr val="F2EEEB"/>
          </a:solidFill>
          <a:ln w="12700">
            <a:solidFill>
              <a:srgbClr val="7F2D33"/>
            </a:solidFill>
          </a:ln>
        </p:spPr>
        <p:txBody>
          <a:bodyPr wrap="square" lIns="180000" tIns="180000" rIns="180000" bIns="18000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600"/>
              </a:spcAft>
              <a:defRPr/>
            </a:pPr>
            <a:r>
              <a:rPr lang="en-GB" sz="1500" b="1" dirty="0">
                <a:solidFill>
                  <a:srgbClr val="7F2D33"/>
                </a:solidFill>
                <a:latin typeface="Open Sans" pitchFamily="34" charset="0"/>
                <a:ea typeface="Open Sans" pitchFamily="34" charset="0"/>
                <a:cs typeface="Open Sans" pitchFamily="34" charset="0"/>
              </a:rPr>
              <a:t>Full marks to secure</a:t>
            </a:r>
          </a:p>
        </p:txBody>
      </p:sp>
      <p:sp>
        <p:nvSpPr>
          <p:cNvPr id="6" name="Rectangle 5"/>
          <p:cNvSpPr/>
          <p:nvPr/>
        </p:nvSpPr>
        <p:spPr>
          <a:xfrm>
            <a:off x="7186115" y="5206314"/>
            <a:ext cx="1286766" cy="1286766"/>
          </a:xfrm>
          <a:prstGeom prst="rect">
            <a:avLst/>
          </a:prstGeom>
          <a:solidFill>
            <a:srgbClr val="F2EEEB"/>
          </a:solidFill>
          <a:ln w="127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p:cNvGrpSpPr/>
          <p:nvPr/>
        </p:nvGrpSpPr>
        <p:grpSpPr>
          <a:xfrm>
            <a:off x="3399802" y="1945601"/>
            <a:ext cx="202006" cy="264451"/>
            <a:chOff x="534907" y="234509"/>
            <a:chExt cx="463356" cy="606591"/>
          </a:xfrm>
          <a:solidFill>
            <a:srgbClr val="00B050"/>
          </a:solidFill>
        </p:grpSpPr>
        <p:sp>
          <p:nvSpPr>
            <p:cNvPr id="14" name="Rectangle 13"/>
            <p:cNvSpPr/>
            <p:nvPr/>
          </p:nvSpPr>
          <p:spPr>
            <a:xfrm rot="2174294">
              <a:off x="534907" y="634314"/>
              <a:ext cx="297115" cy="823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rot="18682972">
              <a:off x="650907" y="493744"/>
              <a:ext cx="606591" cy="88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6" name="Multiply 15"/>
          <p:cNvSpPr/>
          <p:nvPr/>
        </p:nvSpPr>
        <p:spPr>
          <a:xfrm>
            <a:off x="4350564" y="1661675"/>
            <a:ext cx="300402" cy="300402"/>
          </a:xfrm>
          <a:prstGeom prst="mathMultiply">
            <a:avLst>
              <a:gd name="adj1" fmla="val 1018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Multiply 16"/>
          <p:cNvSpPr/>
          <p:nvPr/>
        </p:nvSpPr>
        <p:spPr>
          <a:xfrm>
            <a:off x="3384023" y="2257240"/>
            <a:ext cx="300402" cy="300402"/>
          </a:xfrm>
          <a:prstGeom prst="mathMultiply">
            <a:avLst>
              <a:gd name="adj1" fmla="val 1018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Multiply 17"/>
          <p:cNvSpPr/>
          <p:nvPr/>
        </p:nvSpPr>
        <p:spPr>
          <a:xfrm>
            <a:off x="4184079" y="2541166"/>
            <a:ext cx="300402" cy="300402"/>
          </a:xfrm>
          <a:prstGeom prst="mathMultiply">
            <a:avLst>
              <a:gd name="adj1" fmla="val 10187"/>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p:nvGrpSpPr>
        <p:grpSpPr>
          <a:xfrm>
            <a:off x="2932877" y="2841568"/>
            <a:ext cx="202006" cy="264451"/>
            <a:chOff x="534907" y="234509"/>
            <a:chExt cx="463356" cy="606591"/>
          </a:xfrm>
          <a:solidFill>
            <a:srgbClr val="00B050"/>
          </a:solidFill>
        </p:grpSpPr>
        <p:sp>
          <p:nvSpPr>
            <p:cNvPr id="20" name="Rectangle 19"/>
            <p:cNvSpPr/>
            <p:nvPr/>
          </p:nvSpPr>
          <p:spPr>
            <a:xfrm rot="2174294">
              <a:off x="534907" y="634314"/>
              <a:ext cx="297115" cy="823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rot="18682972">
              <a:off x="650907" y="493744"/>
              <a:ext cx="606591" cy="881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 name="TextBox 6"/>
          <p:cNvSpPr txBox="1"/>
          <p:nvPr/>
        </p:nvSpPr>
        <p:spPr>
          <a:xfrm>
            <a:off x="534907" y="5782962"/>
            <a:ext cx="5099773" cy="553998"/>
          </a:xfrm>
          <a:prstGeom prst="rect">
            <a:avLst/>
          </a:prstGeom>
          <a:noFill/>
        </p:spPr>
        <p:txBody>
          <a:bodyPr wrap="square" rtlCol="0">
            <a:spAutoFit/>
          </a:bodyPr>
          <a:lstStyle/>
          <a:p>
            <a:r>
              <a:rPr lang="en-GB" sz="1500" b="1" dirty="0">
                <a:solidFill>
                  <a:srgbClr val="00B050"/>
                </a:solidFill>
                <a:latin typeface="Open Sans" panose="020B0606030504020204" pitchFamily="34" charset="0"/>
                <a:ea typeface="Open Sans" panose="020B0606030504020204" pitchFamily="34" charset="0"/>
                <a:cs typeface="Open Sans" panose="020B0606030504020204" pitchFamily="34" charset="0"/>
              </a:rPr>
              <a:t>* ‘Come to me...’ and ‘ice cream!’ – full stops may also be accepted.</a:t>
            </a:r>
          </a:p>
        </p:txBody>
      </p:sp>
      <p:pic>
        <p:nvPicPr>
          <p:cNvPr id="22" name="Picture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6682" y="5451519"/>
            <a:ext cx="716468" cy="810467"/>
          </a:xfrm>
          <a:prstGeom prst="rect">
            <a:avLst/>
          </a:prstGeom>
        </p:spPr>
      </p:pic>
    </p:spTree>
    <p:extLst>
      <p:ext uri="{BB962C8B-B14F-4D97-AF65-F5344CB8AC3E}">
        <p14:creationId xmlns:p14="http://schemas.microsoft.com/office/powerpoint/2010/main" val="14665234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Beyond - English PowerPoint Template.potx" id="{FE54805D-13C9-4B43-BFFF-83491E683A93}" vid="{F71EC388-4352-4966-894B-452FF032C5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Beyond - English PowerPoint Template</Template>
  <TotalTime>41</TotalTime>
  <Words>540</Words>
  <Application>Microsoft Office PowerPoint</Application>
  <PresentationFormat>On-screen Show (4:3)</PresentationFormat>
  <Paragraphs>57</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Open Sans</vt:lpstr>
      <vt:lpstr>Calibri</vt:lpstr>
      <vt:lpstr>Arial</vt:lpstr>
      <vt:lpstr>Office Theme</vt:lpstr>
      <vt:lpstr>PowerPoint Presentation</vt:lpstr>
      <vt:lpstr>Learn the Ways of the Samurai</vt:lpstr>
      <vt:lpstr>Practise the Ways</vt:lpstr>
      <vt:lpstr>Have You Mastered It?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 Robertshaw</dc:creator>
  <cp:lastModifiedBy>Joe Robertshaw</cp:lastModifiedBy>
  <cp:revision>8</cp:revision>
  <dcterms:created xsi:type="dcterms:W3CDTF">2019-05-13T11:20:22Z</dcterms:created>
  <dcterms:modified xsi:type="dcterms:W3CDTF">2019-08-09T11:24:10Z</dcterms:modified>
</cp:coreProperties>
</file>