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handoutMasterIdLst>
    <p:handoutMasterId r:id="rId7"/>
  </p:handoutMasterIdLst>
  <p:sldIdLst>
    <p:sldId id="256" r:id="rId2"/>
    <p:sldId id="257" r:id="rId3"/>
    <p:sldId id="259" r:id="rId4"/>
    <p:sldId id="260" r:id="rId5"/>
    <p:sldId id="258" r:id="rId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Open Sans" panose="020B060603050402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9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488" userDrawn="1">
          <p15:clr>
            <a:srgbClr val="A4A3A4"/>
          </p15:clr>
        </p15:guide>
        <p15:guide id="4" pos="272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orient="horz" pos="4042" userDrawn="1">
          <p15:clr>
            <a:srgbClr val="A4A3A4"/>
          </p15:clr>
        </p15:guide>
        <p15:guide id="7" userDrawn="1">
          <p15:clr>
            <a:srgbClr val="A4A3A4"/>
          </p15:clr>
        </p15:guide>
        <p15:guide id="8" pos="5760" userDrawn="1">
          <p15:clr>
            <a:srgbClr val="A4A3A4"/>
          </p15:clr>
        </p15:guide>
        <p15:guide id="9" orient="horz" userDrawn="1">
          <p15:clr>
            <a:srgbClr val="A4A3A4"/>
          </p15:clr>
        </p15:guide>
        <p15:guide id="10" orient="horz" pos="4320" userDrawn="1">
          <p15:clr>
            <a:srgbClr val="A4A3A4"/>
          </p15:clr>
        </p15:guide>
        <p15:guide id="12" orient="horz" pos="686" userDrawn="1">
          <p15:clr>
            <a:srgbClr val="A4A3A4"/>
          </p15:clr>
        </p15:guide>
        <p15:guide id="13" orient="horz" pos="86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442A"/>
    <a:srgbClr val="8CA771"/>
    <a:srgbClr val="C2D0B4"/>
    <a:srgbClr val="7F2D33"/>
    <a:srgbClr val="F2EEEB"/>
    <a:srgbClr val="552627"/>
    <a:srgbClr val="357F71"/>
    <a:srgbClr val="456F67"/>
    <a:srgbClr val="DC9328"/>
    <a:srgbClr val="E7A2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9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1134" y="102"/>
      </p:cViewPr>
      <p:guideLst>
        <p:guide orient="horz" pos="459"/>
        <p:guide pos="2880"/>
        <p:guide pos="5488"/>
        <p:guide pos="272"/>
        <p:guide orient="horz" pos="2160"/>
        <p:guide orient="horz" pos="4042"/>
        <p:guide/>
        <p:guide pos="5760"/>
        <p:guide orient="horz"/>
        <p:guide orient="horz" pos="4320"/>
        <p:guide orient="horz" pos="686"/>
        <p:guide orient="horz" pos="86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0" d="100"/>
          <a:sy n="90" d="100"/>
        </p:scale>
        <p:origin x="369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E23B0-7AFB-419F-88ED-9863E094EC0D}" type="datetimeFigureOut">
              <a:rPr lang="en-GB" smtClean="0"/>
              <a:t>28/08/2019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15618-F096-47F9-A2E0-5659E59688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240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% Whi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" y="0"/>
            <a:ext cx="9137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896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% Whi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" y="0"/>
            <a:ext cx="9137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557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% Whi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" y="0"/>
            <a:ext cx="9137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298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% Whi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" y="0"/>
            <a:ext cx="9137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39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% Whi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" y="0"/>
            <a:ext cx="9137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45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% Whi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" y="0"/>
            <a:ext cx="9137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560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0064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7546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FC5A4305-8538-4AC5-A69B-BA0518FA21B2}" type="datetimeFigureOut">
              <a:rPr lang="en-GB"/>
              <a:pPr>
                <a:defRPr/>
              </a:pPr>
              <a:t>28/08/2019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7" r:id="rId2"/>
    <p:sldLayoutId id="2147483712" r:id="rId3"/>
    <p:sldLayoutId id="2147483713" r:id="rId4"/>
    <p:sldLayoutId id="2147483716" r:id="rId5"/>
    <p:sldLayoutId id="2147483714" r:id="rId6"/>
    <p:sldLayoutId id="2147483715" r:id="rId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1928485" y="2238204"/>
            <a:ext cx="5295656" cy="1669991"/>
          </a:xfrm>
          <a:prstGeom prst="rect">
            <a:avLst/>
          </a:prstGeom>
          <a:solidFill>
            <a:srgbClr val="37442A">
              <a:alpha val="70000"/>
            </a:srgbClr>
          </a:solidFill>
          <a:ln w="19050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square" lIns="720000" tIns="360000" rIns="720000" bIns="28800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GB" altLang="en-US" sz="2800" dirty="0" err="1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SPaG</a:t>
            </a:r>
            <a:r>
              <a:rPr lang="en-GB" altLang="en-US" sz="2800" dirty="0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Samurai Training</a:t>
            </a:r>
          </a:p>
          <a:p>
            <a:pPr eaLnBrk="1" hangingPunct="1">
              <a:spcAft>
                <a:spcPts val="1200"/>
              </a:spcAft>
            </a:pPr>
            <a:r>
              <a:rPr lang="en-GB" altLang="en-US" sz="2800" b="1" dirty="0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Spelling – Prefixes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561968" y="3086923"/>
            <a:ext cx="401182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0" y="554616"/>
            <a:ext cx="9144000" cy="62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z="3600" b="1" dirty="0">
                <a:solidFill>
                  <a:srgbClr val="3744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Learn the Ways of the Samurai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3418" y="1306859"/>
            <a:ext cx="3375797" cy="1154162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600"/>
              </a:spcAft>
              <a:defRPr/>
            </a:pP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 </a:t>
            </a:r>
            <a:r>
              <a:rPr lang="en-GB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prefix</a:t>
            </a: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is added to the beginning of a root word to alter its meaning.</a:t>
            </a:r>
          </a:p>
          <a:p>
            <a:pPr algn="l" fontAlgn="auto">
              <a:spcAft>
                <a:spcPts val="600"/>
              </a:spcAft>
              <a:defRPr/>
            </a:pP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The spelling of the root word doesn’t change.</a:t>
            </a:r>
          </a:p>
        </p:txBody>
      </p:sp>
      <p:sp>
        <p:nvSpPr>
          <p:cNvPr id="2" name="Rectangle 1"/>
          <p:cNvSpPr/>
          <p:nvPr/>
        </p:nvSpPr>
        <p:spPr>
          <a:xfrm>
            <a:off x="4250725" y="1369074"/>
            <a:ext cx="4020064" cy="1067233"/>
          </a:xfrm>
          <a:prstGeom prst="rect">
            <a:avLst/>
          </a:prstGeom>
          <a:solidFill>
            <a:srgbClr val="374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en-GB" sz="1400" dirty="0"/>
              <a:t>* Root word beginning with l becomes </a:t>
            </a:r>
            <a:r>
              <a:rPr lang="en-GB" sz="1400" dirty="0" err="1"/>
              <a:t>il</a:t>
            </a:r>
            <a:r>
              <a:rPr lang="en-GB" sz="1400" dirty="0"/>
              <a:t>-; </a:t>
            </a:r>
          </a:p>
          <a:p>
            <a:r>
              <a:rPr lang="en-GB" sz="1400" dirty="0"/>
              <a:t>root word beginning with m or p becomes </a:t>
            </a:r>
            <a:r>
              <a:rPr lang="en-GB" sz="1400" dirty="0" err="1"/>
              <a:t>im</a:t>
            </a:r>
            <a:r>
              <a:rPr lang="en-GB" sz="1400" dirty="0"/>
              <a:t>-; </a:t>
            </a:r>
          </a:p>
          <a:p>
            <a:r>
              <a:rPr lang="en-GB" sz="1400" dirty="0"/>
              <a:t>root word beginning with r becomes </a:t>
            </a:r>
            <a:r>
              <a:rPr lang="en-GB" sz="1400" dirty="0" err="1"/>
              <a:t>ir</a:t>
            </a:r>
            <a:r>
              <a:rPr lang="en-GB" sz="1400" dirty="0"/>
              <a:t>-; </a:t>
            </a:r>
          </a:p>
          <a:p>
            <a:r>
              <a:rPr lang="en-GB" sz="1400" dirty="0"/>
              <a:t>all others become in-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AFF9D53-7DD4-4F99-9780-90FE4E6AF0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750498"/>
              </p:ext>
            </p:extLst>
          </p:nvPr>
        </p:nvGraphicFramePr>
        <p:xfrm>
          <a:off x="683418" y="2604376"/>
          <a:ext cx="7587372" cy="3551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220">
                  <a:extLst>
                    <a:ext uri="{9D8B030D-6E8A-4147-A177-3AD203B41FA5}">
                      <a16:colId xmlns:a16="http://schemas.microsoft.com/office/drawing/2014/main" val="1943082243"/>
                    </a:ext>
                  </a:extLst>
                </a:gridCol>
                <a:gridCol w="1746421">
                  <a:extLst>
                    <a:ext uri="{9D8B030D-6E8A-4147-A177-3AD203B41FA5}">
                      <a16:colId xmlns:a16="http://schemas.microsoft.com/office/drawing/2014/main" val="1817803574"/>
                    </a:ext>
                  </a:extLst>
                </a:gridCol>
                <a:gridCol w="4077731">
                  <a:extLst>
                    <a:ext uri="{9D8B030D-6E8A-4147-A177-3AD203B41FA5}">
                      <a16:colId xmlns:a16="http://schemas.microsoft.com/office/drawing/2014/main" val="59222030"/>
                    </a:ext>
                  </a:extLst>
                </a:gridCol>
              </a:tblGrid>
              <a:tr h="368262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Common prefixes</a:t>
                      </a:r>
                    </a:p>
                  </a:txBody>
                  <a:tcPr anchor="ctr">
                    <a:solidFill>
                      <a:srgbClr val="37442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Meaning</a:t>
                      </a:r>
                    </a:p>
                  </a:txBody>
                  <a:tcPr anchor="ctr">
                    <a:solidFill>
                      <a:srgbClr val="37442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Examples</a:t>
                      </a:r>
                    </a:p>
                  </a:txBody>
                  <a:tcPr anchor="ctr">
                    <a:solidFill>
                      <a:srgbClr val="3744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357211"/>
                  </a:ext>
                </a:extLst>
              </a:tr>
              <a:tr h="309515"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anti-</a:t>
                      </a:r>
                    </a:p>
                  </a:txBody>
                  <a:tcPr anchor="ctr">
                    <a:solidFill>
                      <a:srgbClr val="8CA77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against</a:t>
                      </a:r>
                    </a:p>
                  </a:txBody>
                  <a:tcPr anchor="ctr">
                    <a:solidFill>
                      <a:srgbClr val="8CA77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anti</a:t>
                      </a:r>
                      <a:r>
                        <a:rPr lang="en-GB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freeze, </a:t>
                      </a:r>
                      <a:r>
                        <a:rPr lang="en-GB" sz="14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anti</a:t>
                      </a:r>
                      <a:r>
                        <a:rPr lang="en-GB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septic</a:t>
                      </a:r>
                    </a:p>
                  </a:txBody>
                  <a:tcPr anchor="ctr">
                    <a:solidFill>
                      <a:srgbClr val="8CA7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277793"/>
                  </a:ext>
                </a:extLst>
              </a:tr>
              <a:tr h="302681"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auto-</a:t>
                      </a:r>
                    </a:p>
                  </a:txBody>
                  <a:tcPr anchor="ctr">
                    <a:solidFill>
                      <a:srgbClr val="C2D0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self</a:t>
                      </a:r>
                    </a:p>
                  </a:txBody>
                  <a:tcPr anchor="ctr">
                    <a:solidFill>
                      <a:srgbClr val="C2D0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auto</a:t>
                      </a:r>
                      <a:r>
                        <a:rPr lang="en-GB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biography, </a:t>
                      </a:r>
                      <a:r>
                        <a:rPr lang="en-GB" sz="14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auto</a:t>
                      </a:r>
                      <a:r>
                        <a:rPr lang="en-GB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mobile </a:t>
                      </a:r>
                    </a:p>
                  </a:txBody>
                  <a:tcPr anchor="ctr">
                    <a:solidFill>
                      <a:srgbClr val="C2D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904682"/>
                  </a:ext>
                </a:extLst>
              </a:tr>
              <a:tr h="310861"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de-</a:t>
                      </a:r>
                    </a:p>
                  </a:txBody>
                  <a:tcPr anchor="ctr">
                    <a:solidFill>
                      <a:srgbClr val="8CA77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negation/reversal</a:t>
                      </a:r>
                    </a:p>
                  </a:txBody>
                  <a:tcPr anchor="ctr">
                    <a:solidFill>
                      <a:srgbClr val="8CA77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</a:t>
                      </a:r>
                      <a:r>
                        <a:rPr lang="en-GB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materialise, </a:t>
                      </a:r>
                      <a:r>
                        <a:rPr lang="en-GB" sz="14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</a:t>
                      </a:r>
                      <a:r>
                        <a:rPr lang="en-GB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activate</a:t>
                      </a:r>
                    </a:p>
                  </a:txBody>
                  <a:tcPr anchor="ctr">
                    <a:solidFill>
                      <a:srgbClr val="8CA7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641151"/>
                  </a:ext>
                </a:extLst>
              </a:tr>
              <a:tr h="319042"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dis- </a:t>
                      </a:r>
                      <a:r>
                        <a:rPr lang="en-GB" sz="1400" b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and</a:t>
                      </a:r>
                      <a:r>
                        <a:rPr lang="en-GB" sz="14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mis-</a:t>
                      </a:r>
                    </a:p>
                  </a:txBody>
                  <a:tcPr anchor="ctr">
                    <a:solidFill>
                      <a:srgbClr val="C2D0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negation</a:t>
                      </a:r>
                    </a:p>
                  </a:txBody>
                  <a:tcPr anchor="ctr">
                    <a:solidFill>
                      <a:srgbClr val="C2D0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dis</a:t>
                      </a:r>
                      <a:r>
                        <a:rPr lang="en-GB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qualify, </a:t>
                      </a:r>
                      <a:r>
                        <a:rPr lang="en-GB" sz="14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mis</a:t>
                      </a:r>
                      <a:r>
                        <a:rPr lang="en-GB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use</a:t>
                      </a:r>
                    </a:p>
                  </a:txBody>
                  <a:tcPr anchor="ctr">
                    <a:solidFill>
                      <a:srgbClr val="C2D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001266"/>
                  </a:ext>
                </a:extLst>
              </a:tr>
              <a:tr h="310861">
                <a:tc>
                  <a:txBody>
                    <a:bodyPr/>
                    <a:lstStyle/>
                    <a:p>
                      <a:r>
                        <a:rPr lang="en-GB" sz="1400" b="1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il</a:t>
                      </a:r>
                      <a:r>
                        <a:rPr lang="en-GB" sz="14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 </a:t>
                      </a:r>
                      <a:r>
                        <a:rPr lang="en-GB" sz="1400" b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/</a:t>
                      </a:r>
                      <a:r>
                        <a:rPr lang="en-GB" sz="14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400" b="1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im</a:t>
                      </a:r>
                      <a:r>
                        <a:rPr lang="en-GB" sz="14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 </a:t>
                      </a:r>
                      <a:r>
                        <a:rPr lang="en-GB" sz="1400" b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/</a:t>
                      </a:r>
                      <a:r>
                        <a:rPr lang="en-GB" sz="14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in- </a:t>
                      </a:r>
                      <a:r>
                        <a:rPr lang="en-GB" sz="1400" b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/</a:t>
                      </a:r>
                      <a:r>
                        <a:rPr lang="en-GB" sz="14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400" b="1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ir</a:t>
                      </a:r>
                      <a:r>
                        <a:rPr lang="en-GB" sz="14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 </a:t>
                      </a:r>
                      <a:r>
                        <a:rPr lang="en-GB" sz="1400" b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*</a:t>
                      </a:r>
                    </a:p>
                  </a:txBody>
                  <a:tcPr anchor="ctr">
                    <a:solidFill>
                      <a:srgbClr val="8CA77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not</a:t>
                      </a:r>
                    </a:p>
                  </a:txBody>
                  <a:tcPr anchor="ctr">
                    <a:solidFill>
                      <a:srgbClr val="8CA77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il</a:t>
                      </a:r>
                      <a:r>
                        <a:rPr lang="en-GB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legal, </a:t>
                      </a:r>
                      <a:r>
                        <a:rPr lang="en-GB" sz="14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im</a:t>
                      </a:r>
                      <a:r>
                        <a:rPr lang="en-GB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perfect, </a:t>
                      </a:r>
                      <a:r>
                        <a:rPr lang="en-GB" sz="14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</a:t>
                      </a:r>
                      <a:r>
                        <a:rPr lang="en-GB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active, </a:t>
                      </a:r>
                      <a:r>
                        <a:rPr lang="en-GB" sz="14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ir</a:t>
                      </a:r>
                      <a:r>
                        <a:rPr lang="en-GB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responsible </a:t>
                      </a:r>
                    </a:p>
                  </a:txBody>
                  <a:tcPr anchor="ctr">
                    <a:solidFill>
                      <a:srgbClr val="8CA7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114121"/>
                  </a:ext>
                </a:extLst>
              </a:tr>
              <a:tr h="310860"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inter-</a:t>
                      </a:r>
                    </a:p>
                  </a:txBody>
                  <a:tcPr anchor="ctr">
                    <a:solidFill>
                      <a:srgbClr val="C2D0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between</a:t>
                      </a:r>
                    </a:p>
                  </a:txBody>
                  <a:tcPr anchor="ctr">
                    <a:solidFill>
                      <a:srgbClr val="C2D0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inter</a:t>
                      </a:r>
                      <a:r>
                        <a:rPr lang="en-GB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racial, </a:t>
                      </a:r>
                      <a:r>
                        <a:rPr lang="en-GB" sz="14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inter</a:t>
                      </a:r>
                      <a:r>
                        <a:rPr lang="en-GB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section</a:t>
                      </a:r>
                    </a:p>
                  </a:txBody>
                  <a:tcPr anchor="ctr">
                    <a:solidFill>
                      <a:srgbClr val="C2D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097906"/>
                  </a:ext>
                </a:extLst>
              </a:tr>
              <a:tr h="310861"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mid-</a:t>
                      </a:r>
                    </a:p>
                  </a:txBody>
                  <a:tcPr anchor="ctr">
                    <a:solidFill>
                      <a:srgbClr val="8CA77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middle</a:t>
                      </a:r>
                    </a:p>
                  </a:txBody>
                  <a:tcPr anchor="ctr">
                    <a:solidFill>
                      <a:srgbClr val="8CA77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mid</a:t>
                      </a:r>
                      <a:r>
                        <a:rPr lang="en-GB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night, </a:t>
                      </a:r>
                      <a:r>
                        <a:rPr lang="en-GB" sz="14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mid</a:t>
                      </a:r>
                      <a:r>
                        <a:rPr lang="en-GB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summer</a:t>
                      </a:r>
                    </a:p>
                  </a:txBody>
                  <a:tcPr anchor="ctr">
                    <a:solidFill>
                      <a:srgbClr val="8CA7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9594529"/>
                  </a:ext>
                </a:extLst>
              </a:tr>
              <a:tr h="327223"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re-</a:t>
                      </a:r>
                    </a:p>
                  </a:txBody>
                  <a:tcPr anchor="ctr">
                    <a:solidFill>
                      <a:srgbClr val="C2D0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again</a:t>
                      </a:r>
                    </a:p>
                  </a:txBody>
                  <a:tcPr anchor="ctr">
                    <a:solidFill>
                      <a:srgbClr val="C2D0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</a:t>
                      </a:r>
                      <a:r>
                        <a:rPr lang="en-GB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do, </a:t>
                      </a:r>
                      <a:r>
                        <a:rPr lang="en-GB" sz="14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</a:t>
                      </a:r>
                      <a:r>
                        <a:rPr lang="en-GB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play</a:t>
                      </a:r>
                    </a:p>
                  </a:txBody>
                  <a:tcPr anchor="ctr">
                    <a:solidFill>
                      <a:srgbClr val="C2D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331199"/>
                  </a:ext>
                </a:extLst>
              </a:tr>
              <a:tr h="310861"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sub-</a:t>
                      </a:r>
                    </a:p>
                  </a:txBody>
                  <a:tcPr anchor="ctr">
                    <a:solidFill>
                      <a:srgbClr val="8CA77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beneath</a:t>
                      </a:r>
                    </a:p>
                  </a:txBody>
                  <a:tcPr anchor="ctr">
                    <a:solidFill>
                      <a:srgbClr val="8CA77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sub</a:t>
                      </a:r>
                      <a:r>
                        <a:rPr lang="en-GB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marine, </a:t>
                      </a:r>
                      <a:r>
                        <a:rPr lang="en-GB" sz="14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sub</a:t>
                      </a:r>
                      <a:r>
                        <a:rPr lang="en-GB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way</a:t>
                      </a:r>
                    </a:p>
                  </a:txBody>
                  <a:tcPr anchor="ctr">
                    <a:solidFill>
                      <a:srgbClr val="8CA7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464236"/>
                  </a:ext>
                </a:extLst>
              </a:tr>
              <a:tr h="368262"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trans-</a:t>
                      </a:r>
                    </a:p>
                  </a:txBody>
                  <a:tcPr anchor="ctr">
                    <a:solidFill>
                      <a:srgbClr val="C2D0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across</a:t>
                      </a:r>
                    </a:p>
                  </a:txBody>
                  <a:tcPr anchor="ctr">
                    <a:solidFill>
                      <a:srgbClr val="C2D0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trans</a:t>
                      </a:r>
                      <a:r>
                        <a:rPr lang="en-GB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action, </a:t>
                      </a:r>
                      <a:r>
                        <a:rPr lang="en-GB" sz="14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trans</a:t>
                      </a:r>
                      <a:r>
                        <a:rPr lang="en-GB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atlantic</a:t>
                      </a:r>
                    </a:p>
                  </a:txBody>
                  <a:tcPr anchor="ctr">
                    <a:solidFill>
                      <a:srgbClr val="C2D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096467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0" y="641075"/>
            <a:ext cx="9144000" cy="62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z="3600" b="1" dirty="0">
                <a:solidFill>
                  <a:srgbClr val="3744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Practise the Ways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36052" y="1492322"/>
            <a:ext cx="3658151" cy="2410230"/>
          </a:xfrm>
          <a:prstGeom prst="rect">
            <a:avLst/>
          </a:prstGeom>
          <a:ln w="12700">
            <a:solidFill>
              <a:srgbClr val="37442A"/>
            </a:solidFill>
          </a:ln>
        </p:spPr>
        <p:txBody>
          <a:bodyPr wrap="square" lIns="180000" tIns="180000" rIns="180000" bIns="18000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600"/>
              </a:spcAft>
              <a:defRPr/>
            </a:pPr>
            <a:r>
              <a:rPr lang="en-GB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1. Identify and correct the misspelt word.</a:t>
            </a:r>
          </a:p>
          <a:p>
            <a:pPr marL="271463" indent="-271463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The student lost marks because their handwriting was </a:t>
            </a:r>
            <a:r>
              <a:rPr lang="en-GB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ilegible</a:t>
            </a: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</a:p>
          <a:p>
            <a:pPr marL="271463" indent="-271463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The global smash-hit boasted a strong </a:t>
            </a:r>
            <a:b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GB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intenational</a:t>
            </a: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cast.</a:t>
            </a:r>
          </a:p>
          <a:p>
            <a:pPr marL="271463" indent="-271463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Antesocial</a:t>
            </a: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souls aren’t fond of big crowds.</a:t>
            </a:r>
          </a:p>
          <a:p>
            <a:pPr marL="271463" indent="-271463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It is </a:t>
            </a:r>
            <a:r>
              <a:rPr lang="en-GB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ilrelevant</a:t>
            </a: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what you think.</a:t>
            </a:r>
          </a:p>
          <a:p>
            <a:pPr marL="271463" indent="-271463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The siblings were </a:t>
            </a:r>
            <a:r>
              <a:rPr lang="en-GB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disimilar</a:t>
            </a: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in both looks </a:t>
            </a:r>
            <a:b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and personality.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36051" y="4004862"/>
            <a:ext cx="4333655" cy="2000521"/>
          </a:xfrm>
          <a:prstGeom prst="rect">
            <a:avLst/>
          </a:prstGeom>
          <a:solidFill>
            <a:srgbClr val="37442A"/>
          </a:solidFill>
          <a:ln w="12700">
            <a:noFill/>
          </a:ln>
        </p:spPr>
        <p:txBody>
          <a:bodyPr wrap="square" lIns="180000" tIns="180000" rIns="180000" bIns="180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600"/>
              </a:spcAft>
              <a:defRPr/>
            </a:pPr>
            <a:r>
              <a:rPr lang="en-GB" sz="12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2. Identify the correct spelling.</a:t>
            </a:r>
          </a:p>
          <a:p>
            <a:pPr marL="228600" indent="-228600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automated      </a:t>
            </a:r>
            <a:r>
              <a:rPr lang="en-GB" sz="12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awtomated</a:t>
            </a: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   </a:t>
            </a:r>
            <a:r>
              <a:rPr lang="en-GB" sz="12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autommated</a:t>
            </a:r>
            <a:endParaRPr lang="en-GB" sz="12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228600" indent="-228600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midday      </a:t>
            </a:r>
            <a:r>
              <a:rPr lang="en-GB" sz="12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miday</a:t>
            </a: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   </a:t>
            </a:r>
            <a:r>
              <a:rPr lang="en-GB" sz="12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midd</a:t>
            </a: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-day</a:t>
            </a:r>
          </a:p>
          <a:p>
            <a:pPr marL="228600" indent="-228600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2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transfomation</a:t>
            </a: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   transformation      </a:t>
            </a:r>
            <a:r>
              <a:rPr lang="en-GB" sz="12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trannsformation</a:t>
            </a:r>
            <a:endParaRPr lang="en-GB" sz="12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228600" indent="-228600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2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mispell</a:t>
            </a: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   </a:t>
            </a:r>
            <a:r>
              <a:rPr lang="en-GB" sz="12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misspel</a:t>
            </a: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   misspell</a:t>
            </a:r>
          </a:p>
          <a:p>
            <a:pPr marL="228600" indent="-228600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invaluable      </a:t>
            </a:r>
            <a:r>
              <a:rPr lang="en-GB" sz="12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innvaluable</a:t>
            </a: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   </a:t>
            </a:r>
            <a:r>
              <a:rPr lang="en-GB" sz="12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imvaluable</a:t>
            </a:r>
            <a:endParaRPr lang="en-GB" sz="12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852085" y="4004863"/>
            <a:ext cx="3838832" cy="2000519"/>
          </a:xfrm>
          <a:prstGeom prst="rect">
            <a:avLst/>
          </a:prstGeom>
          <a:ln w="12700">
            <a:solidFill>
              <a:srgbClr val="37442A"/>
            </a:solidFill>
          </a:ln>
        </p:spPr>
        <p:txBody>
          <a:bodyPr wrap="square" lIns="180000" tIns="180000" rIns="180000" bIns="180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600"/>
              </a:spcAft>
              <a:defRPr/>
            </a:pPr>
            <a:r>
              <a:rPr lang="en-GB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4. Rearrange the letters to give </a:t>
            </a:r>
            <a:br>
              <a:rPr lang="en-GB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GB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 the correct spelling.</a:t>
            </a:r>
          </a:p>
          <a:p>
            <a:pPr marL="271463" indent="-271463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pt-B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   n   g   h   e   a   d   s   u   b	</a:t>
            </a:r>
          </a:p>
          <a:p>
            <a:pPr marL="271463" indent="-271463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pt-B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w   i   s   e   a   n   t   i   c   l   o   c   k</a:t>
            </a:r>
          </a:p>
          <a:p>
            <a:pPr marL="271463" indent="-271463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pt-B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   c   t   i   n   t   e   r</a:t>
            </a:r>
          </a:p>
          <a:p>
            <a:pPr marL="271463" indent="-271463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pt-B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   r   e   s   h   r   e   e   d</a:t>
            </a:r>
          </a:p>
          <a:p>
            <a:pPr marL="271463" indent="-271463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pt-B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   i   s   i   n   g   l   e   a   d</a:t>
            </a:r>
            <a:endParaRPr lang="en-GB" sz="1200" b="1" dirty="0">
              <a:solidFill>
                <a:schemeClr val="tx1">
                  <a:lumMod val="85000"/>
                  <a:lumOff val="1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166507" y="1492322"/>
            <a:ext cx="4524410" cy="2410230"/>
          </a:xfrm>
          <a:prstGeom prst="rect">
            <a:avLst/>
          </a:prstGeom>
          <a:solidFill>
            <a:srgbClr val="37442A"/>
          </a:solidFill>
          <a:ln w="12700">
            <a:noFill/>
          </a:ln>
        </p:spPr>
        <p:txBody>
          <a:bodyPr wrap="square" lIns="180000" tIns="180000" rIns="180000" bIns="180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600"/>
              </a:spcAft>
              <a:defRPr/>
            </a:pPr>
            <a:r>
              <a:rPr lang="en-GB" sz="12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3. Identify the odd one out and correct it.</a:t>
            </a:r>
          </a:p>
          <a:p>
            <a:pPr marL="228600" indent="-228600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demotivate    decontaminate    deregulate    </a:t>
            </a:r>
            <a:r>
              <a:rPr lang="en-GB" sz="12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deecrease</a:t>
            </a:r>
            <a:endParaRPr lang="en-GB" sz="12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228600" indent="-228600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reconsider    </a:t>
            </a:r>
            <a:r>
              <a:rPr lang="en-GB" sz="12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recconstitue</a:t>
            </a: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 rewrite    return</a:t>
            </a:r>
          </a:p>
          <a:p>
            <a:pPr marL="228600" indent="-228600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2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missbehaviour</a:t>
            </a: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 misunderstand    misshape    misplace</a:t>
            </a:r>
          </a:p>
          <a:p>
            <a:pPr marL="228600" indent="-228600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incorrect    inactive    </a:t>
            </a:r>
            <a:r>
              <a:rPr lang="en-GB" sz="12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inumerate</a:t>
            </a: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 injustice	</a:t>
            </a:r>
          </a:p>
          <a:p>
            <a:pPr marL="228600" indent="-228600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impossible    illegal    inappropriate    </a:t>
            </a:r>
            <a:r>
              <a:rPr lang="en-GB" sz="12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iregulare</a:t>
            </a:r>
            <a:endParaRPr lang="en-GB" sz="12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7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0" y="694960"/>
            <a:ext cx="9144000" cy="62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z="3600" b="1" dirty="0">
                <a:solidFill>
                  <a:srgbClr val="3744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Have You Mastered It?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36052" y="1467608"/>
            <a:ext cx="3658151" cy="2410230"/>
          </a:xfrm>
          <a:prstGeom prst="rect">
            <a:avLst/>
          </a:prstGeom>
          <a:ln w="12700">
            <a:solidFill>
              <a:srgbClr val="37442A"/>
            </a:solidFill>
          </a:ln>
        </p:spPr>
        <p:txBody>
          <a:bodyPr wrap="square" lIns="180000" tIns="180000" rIns="72000" bIns="18000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600"/>
              </a:spcAft>
              <a:defRPr/>
            </a:pPr>
            <a:r>
              <a:rPr lang="en-GB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1. Identify and correct the misspelt word.</a:t>
            </a:r>
          </a:p>
          <a:p>
            <a:pPr marL="271463" indent="-271463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The student lost marks because their handwriting was </a:t>
            </a:r>
            <a:r>
              <a:rPr lang="en-GB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illegible</a:t>
            </a: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</a:p>
          <a:p>
            <a:pPr marL="271463" indent="-271463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The global smash-hit boasted a strong </a:t>
            </a:r>
            <a:b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GB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international</a:t>
            </a: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cast.</a:t>
            </a:r>
          </a:p>
          <a:p>
            <a:pPr marL="180975" indent="-180975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</a:t>
            </a:r>
            <a:r>
              <a:rPr lang="en-GB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Antisocial</a:t>
            </a: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souls aren’t fond of big crowds.</a:t>
            </a:r>
          </a:p>
          <a:p>
            <a:pPr marL="271463" indent="-271463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It is </a:t>
            </a:r>
            <a:r>
              <a:rPr lang="en-GB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irrelevant</a:t>
            </a: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what you think.</a:t>
            </a:r>
          </a:p>
          <a:p>
            <a:pPr marL="271463" indent="-271463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The siblings were </a:t>
            </a:r>
            <a:r>
              <a:rPr lang="en-GB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dissimilar</a:t>
            </a: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in both looks </a:t>
            </a:r>
            <a:b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and personality.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36051" y="3955434"/>
            <a:ext cx="4333655" cy="1929177"/>
          </a:xfrm>
          <a:prstGeom prst="rect">
            <a:avLst/>
          </a:prstGeom>
          <a:solidFill>
            <a:srgbClr val="37442A"/>
          </a:solidFill>
          <a:ln w="12700">
            <a:noFill/>
          </a:ln>
        </p:spPr>
        <p:txBody>
          <a:bodyPr wrap="square" lIns="180000" tIns="180000" rIns="36000" bIns="180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600"/>
              </a:spcAft>
              <a:defRPr/>
            </a:pPr>
            <a:r>
              <a:rPr lang="en-GB" sz="12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2. Identify the correct spelling.</a:t>
            </a:r>
          </a:p>
          <a:p>
            <a:pPr marL="180975" indent="-180975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</a:t>
            </a:r>
            <a:r>
              <a:rPr lang="en-GB" sz="12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automated</a:t>
            </a: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   </a:t>
            </a:r>
            <a:r>
              <a:rPr lang="en-GB" sz="12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awtomated</a:t>
            </a: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   </a:t>
            </a:r>
            <a:r>
              <a:rPr lang="en-GB" sz="12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autommated</a:t>
            </a:r>
            <a:endParaRPr lang="en-GB" sz="12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180975" indent="-180975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</a:t>
            </a:r>
            <a:r>
              <a:rPr lang="en-GB" sz="12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midday</a:t>
            </a: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   </a:t>
            </a:r>
            <a:r>
              <a:rPr lang="en-GB" sz="12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miday</a:t>
            </a: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   </a:t>
            </a:r>
            <a:r>
              <a:rPr lang="en-GB" sz="12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midd</a:t>
            </a: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-day</a:t>
            </a:r>
          </a:p>
          <a:p>
            <a:pPr marL="228600" indent="-228600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transfomation</a:t>
            </a: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   </a:t>
            </a:r>
            <a:r>
              <a:rPr lang="en-GB" sz="12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transformation</a:t>
            </a: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   </a:t>
            </a:r>
            <a:r>
              <a:rPr lang="en-GB" sz="12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trannsformation</a:t>
            </a:r>
            <a:endParaRPr lang="en-GB" sz="12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228600" indent="-228600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mispell</a:t>
            </a: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   </a:t>
            </a:r>
            <a:r>
              <a:rPr lang="en-GB" sz="12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misspel</a:t>
            </a: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   </a:t>
            </a:r>
            <a:r>
              <a:rPr lang="en-GB" sz="12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misspell</a:t>
            </a:r>
          </a:p>
          <a:p>
            <a:pPr marL="180975" indent="-180975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</a:t>
            </a:r>
            <a:r>
              <a:rPr lang="en-GB" sz="12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invaluable</a:t>
            </a: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   </a:t>
            </a:r>
            <a:r>
              <a:rPr lang="en-GB" sz="12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innvaluable</a:t>
            </a: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   </a:t>
            </a:r>
            <a:r>
              <a:rPr lang="en-GB" sz="12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imvaluable</a:t>
            </a:r>
            <a:endParaRPr lang="en-GB" sz="12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852085" y="3955436"/>
            <a:ext cx="3838832" cy="1929176"/>
          </a:xfrm>
          <a:prstGeom prst="rect">
            <a:avLst/>
          </a:prstGeom>
          <a:ln w="12700">
            <a:solidFill>
              <a:srgbClr val="37442A"/>
            </a:solidFill>
          </a:ln>
        </p:spPr>
        <p:txBody>
          <a:bodyPr wrap="square" lIns="180000" tIns="180000" rIns="180000" bIns="180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600"/>
              </a:spcAft>
              <a:defRPr/>
            </a:pPr>
            <a:r>
              <a:rPr lang="en-GB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4. Rearrange the letters to </a:t>
            </a:r>
            <a:br>
              <a:rPr lang="en-GB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GB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 give the correct spelling.</a:t>
            </a:r>
          </a:p>
          <a:p>
            <a:pPr marL="180975" indent="-180975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pt-B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pt-B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subheading</a:t>
            </a:r>
            <a:endParaRPr lang="pt-BR" sz="1200" dirty="0">
              <a:solidFill>
                <a:schemeClr val="tx1">
                  <a:lumMod val="85000"/>
                  <a:lumOff val="1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180975" indent="-180975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pt-B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pt-B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anticlockwise</a:t>
            </a:r>
          </a:p>
          <a:p>
            <a:pPr marL="180975" indent="-180975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pt-B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pt-B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interact</a:t>
            </a:r>
          </a:p>
          <a:p>
            <a:pPr marL="180975" indent="-180975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pt-B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pt-B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refreshed</a:t>
            </a:r>
          </a:p>
          <a:p>
            <a:pPr marL="180975" indent="-180975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pt-B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pt-B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misleading</a:t>
            </a:r>
            <a:endParaRPr lang="en-GB" sz="1200" b="1" dirty="0">
              <a:solidFill>
                <a:schemeClr val="tx1">
                  <a:lumMod val="85000"/>
                  <a:lumOff val="1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166507" y="1467608"/>
            <a:ext cx="4524410" cy="2410230"/>
          </a:xfrm>
          <a:prstGeom prst="rect">
            <a:avLst/>
          </a:prstGeom>
          <a:solidFill>
            <a:srgbClr val="37442A"/>
          </a:solidFill>
          <a:ln w="12700">
            <a:noFill/>
          </a:ln>
        </p:spPr>
        <p:txBody>
          <a:bodyPr wrap="square" lIns="180000" tIns="180000" rIns="180000" bIns="180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600"/>
              </a:spcAft>
              <a:defRPr/>
            </a:pPr>
            <a:r>
              <a:rPr lang="en-GB" sz="12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3. Identify the odd one out and correct it.</a:t>
            </a:r>
          </a:p>
          <a:p>
            <a:pPr marL="228600" indent="-228600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demotivate    decontaminate    deregulate    </a:t>
            </a:r>
            <a:r>
              <a:rPr lang="en-GB" sz="12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decrease</a:t>
            </a:r>
          </a:p>
          <a:p>
            <a:pPr marL="228600" indent="-228600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reconsider    </a:t>
            </a:r>
            <a:r>
              <a:rPr lang="en-GB" sz="12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reconstitute</a:t>
            </a: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 rewrite    return</a:t>
            </a:r>
          </a:p>
          <a:p>
            <a:pPr marL="90488" indent="-90488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</a:t>
            </a:r>
            <a:r>
              <a:rPr lang="en-GB" sz="12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misbehaviour</a:t>
            </a: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 misunderstand    misshape    misplace</a:t>
            </a:r>
          </a:p>
          <a:p>
            <a:pPr marL="228600" indent="-228600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incorrect    inactive    </a:t>
            </a:r>
            <a:r>
              <a:rPr lang="en-GB" sz="12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innumerate</a:t>
            </a: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 injustice	</a:t>
            </a:r>
          </a:p>
          <a:p>
            <a:pPr marL="228600" indent="-228600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impossible    illegal    inappropriate    </a:t>
            </a:r>
            <a:r>
              <a:rPr lang="en-GB" sz="12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irregular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445340" y="3955434"/>
            <a:ext cx="1245577" cy="1929177"/>
            <a:chOff x="7445340" y="3955434"/>
            <a:chExt cx="1245577" cy="1929177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0D6C177-F2F1-4188-91AC-9E75EE112DC9}"/>
                </a:ext>
              </a:extLst>
            </p:cNvPr>
            <p:cNvGrpSpPr/>
            <p:nvPr/>
          </p:nvGrpSpPr>
          <p:grpSpPr>
            <a:xfrm>
              <a:off x="7445340" y="3955434"/>
              <a:ext cx="1245577" cy="1929177"/>
              <a:chOff x="7459246" y="4482821"/>
              <a:chExt cx="1245577" cy="1929177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7459246" y="4482821"/>
                <a:ext cx="1245577" cy="1245577"/>
              </a:xfrm>
              <a:prstGeom prst="rect">
                <a:avLst/>
              </a:prstGeom>
              <a:solidFill>
                <a:srgbClr val="F2EEEB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Title 1"/>
              <p:cNvSpPr txBox="1">
                <a:spLocks/>
              </p:cNvSpPr>
              <p:nvPr/>
            </p:nvSpPr>
            <p:spPr>
              <a:xfrm>
                <a:off x="7459246" y="5726650"/>
                <a:ext cx="1245577" cy="685348"/>
              </a:xfrm>
              <a:prstGeom prst="rect">
                <a:avLst/>
              </a:prstGeom>
              <a:solidFill>
                <a:srgbClr val="F2EEEB"/>
              </a:solidFill>
              <a:ln w="12700">
                <a:solidFill>
                  <a:srgbClr val="1F2336"/>
                </a:solidFill>
              </a:ln>
            </p:spPr>
            <p:txBody>
              <a:bodyPr wrap="square" lIns="108000" tIns="144000" rIns="108000" bIns="108000">
                <a:sp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fontAlgn="auto">
                  <a:spcAft>
                    <a:spcPts val="600"/>
                  </a:spcAft>
                  <a:defRPr/>
                </a:pPr>
                <a:r>
                  <a:rPr lang="en-GB" sz="1400" b="1" dirty="0">
                    <a:solidFill>
                      <a:srgbClr val="37442A"/>
                    </a:solidFill>
                    <a:latin typeface="Open Sans" pitchFamily="34" charset="0"/>
                    <a:ea typeface="Open Sans" pitchFamily="34" charset="0"/>
                    <a:cs typeface="Open Sans" pitchFamily="34" charset="0"/>
                  </a:rPr>
                  <a:t>Full marks to secure</a:t>
                </a:r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6833" y="4164270"/>
              <a:ext cx="742589" cy="827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6523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yond - English PowerPoint Template.potx" id="{FE54805D-13C9-4B43-BFFF-83491E683A93}" vid="{F71EC388-4352-4966-894B-452FF032C5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Beyond - English PowerPoint Template</Template>
  <TotalTime>66</TotalTime>
  <Words>314</Words>
  <Application>Microsoft Office PowerPoint</Application>
  <PresentationFormat>On-screen Show (4:3)</PresentationFormat>
  <Paragraphs>93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</vt:lpstr>
      <vt:lpstr>Open Sans</vt:lpstr>
      <vt:lpstr>Arial</vt:lpstr>
      <vt:lpstr>Office Theme</vt:lpstr>
      <vt:lpstr>PowerPoint Presentation</vt:lpstr>
      <vt:lpstr>Learn the Ways of the Samurai</vt:lpstr>
      <vt:lpstr>Practise the Ways</vt:lpstr>
      <vt:lpstr>Have You Mastered It?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Robertshaw</dc:creator>
  <cp:lastModifiedBy>Joe Robertshaw</cp:lastModifiedBy>
  <cp:revision>12</cp:revision>
  <dcterms:created xsi:type="dcterms:W3CDTF">2019-05-13T11:20:22Z</dcterms:created>
  <dcterms:modified xsi:type="dcterms:W3CDTF">2019-08-28T14:16:26Z</dcterms:modified>
</cp:coreProperties>
</file>