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7"/>
  </p:handoutMasterIdLst>
  <p:sldIdLst>
    <p:sldId id="256" r:id="rId2"/>
    <p:sldId id="257" r:id="rId3"/>
    <p:sldId id="259" r:id="rId4"/>
    <p:sldId id="260" r:id="rId5"/>
    <p:sldId id="258" r:id="rId6"/>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Open Sans" panose="020B0606030504020204" pitchFamily="34" charset="0"/>
      <p:regular r:id="rId12"/>
      <p:bold r:id="rId13"/>
      <p:italic r:id="rId14"/>
      <p:boldItalic r:id="rId1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1EC"/>
    <a:srgbClr val="37442A"/>
    <a:srgbClr val="CBD7BF"/>
    <a:srgbClr val="8CA771"/>
    <a:srgbClr val="C2D0B4"/>
    <a:srgbClr val="7F2D33"/>
    <a:srgbClr val="F2EEEB"/>
    <a:srgbClr val="552627"/>
    <a:srgbClr val="357F71"/>
    <a:srgbClr val="456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showGuides="1">
      <p:cViewPr varScale="1">
        <p:scale>
          <a:sx n="72" d="100"/>
          <a:sy n="72" d="100"/>
        </p:scale>
        <p:origin x="60" y="990"/>
      </p:cViewPr>
      <p:guideLst>
        <p:guide orient="horz" pos="459"/>
        <p:guide pos="2880"/>
        <p:guide pos="5488"/>
        <p:guide pos="272"/>
        <p:guide orient="horz" pos="2160"/>
        <p:guide orient="horz" pos="4042"/>
        <p:guide/>
        <p:guide pos="5760"/>
        <p:guide orient="horz"/>
        <p:guide orient="horz" pos="4320"/>
        <p:guide orient="horz" pos="686"/>
        <p:guide orient="horz" pos="86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05/09/2019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05/09/2019</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bwMode="auto">
          <a:xfrm>
            <a:off x="1928485" y="2155825"/>
            <a:ext cx="5295656" cy="2100878"/>
          </a:xfrm>
          <a:prstGeom prst="rect">
            <a:avLst/>
          </a:prstGeom>
          <a:solidFill>
            <a:srgbClr val="37442A">
              <a:alpha val="70000"/>
            </a:srgbClr>
          </a:solidFill>
          <a:ln w="19050">
            <a:solidFill>
              <a:schemeClr val="bg1"/>
            </a:solidFill>
            <a:miter lim="800000"/>
            <a:headEnd/>
            <a:tailEnd/>
          </a:ln>
          <a:extLst/>
        </p:spPr>
        <p:txBody>
          <a:bodyPr wrap="square" lIns="720000" tIns="360000" rIns="720000" bIns="288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err="1">
                <a:solidFill>
                  <a:schemeClr val="bg1"/>
                </a:solidFill>
                <a:latin typeface="Open Sans" panose="020B0606030504020204" pitchFamily="34" charset="0"/>
                <a:cs typeface="Open Sans" panose="020B0606030504020204" pitchFamily="34" charset="0"/>
              </a:rPr>
              <a:t>SPaG</a:t>
            </a:r>
            <a:r>
              <a:rPr lang="en-GB" altLang="en-US" sz="2800" dirty="0">
                <a:solidFill>
                  <a:schemeClr val="bg1"/>
                </a:solidFill>
                <a:latin typeface="Open Sans" panose="020B0606030504020204" pitchFamily="34" charset="0"/>
                <a:cs typeface="Open Sans" panose="020B0606030504020204" pitchFamily="34" charset="0"/>
              </a:rPr>
              <a:t> Samurai Training</a:t>
            </a:r>
          </a:p>
          <a:p>
            <a:pPr eaLnBrk="1" hangingPunct="1">
              <a:spcAft>
                <a:spcPts val="1200"/>
              </a:spcAft>
            </a:pPr>
            <a:r>
              <a:rPr lang="en-GB" altLang="en-US" sz="2800" b="1" dirty="0">
                <a:solidFill>
                  <a:schemeClr val="bg1"/>
                </a:solidFill>
                <a:latin typeface="Open Sans" panose="020B0606030504020204" pitchFamily="34" charset="0"/>
                <a:cs typeface="Open Sans" panose="020B0606030504020204" pitchFamily="34" charset="0"/>
              </a:rPr>
              <a:t>Spelling – Pattern: </a:t>
            </a:r>
            <a:br>
              <a:rPr lang="en-GB" altLang="en-US" sz="2800" b="1" dirty="0">
                <a:solidFill>
                  <a:schemeClr val="bg1"/>
                </a:solidFill>
                <a:latin typeface="Open Sans" panose="020B0606030504020204" pitchFamily="34" charset="0"/>
                <a:cs typeface="Open Sans" panose="020B0606030504020204" pitchFamily="34" charset="0"/>
              </a:rPr>
            </a:br>
            <a:r>
              <a:rPr lang="en-GB" altLang="en-US" sz="2800" b="1" dirty="0">
                <a:solidFill>
                  <a:schemeClr val="bg1"/>
                </a:solidFill>
                <a:latin typeface="Open Sans" panose="020B0606030504020204" pitchFamily="34" charset="0"/>
                <a:cs typeface="Open Sans" panose="020B0606030504020204" pitchFamily="34" charset="0"/>
              </a:rPr>
              <a:t>-</a:t>
            </a:r>
            <a:r>
              <a:rPr lang="en-GB" altLang="en-US" sz="2800" b="1" dirty="0" err="1">
                <a:solidFill>
                  <a:schemeClr val="bg1"/>
                </a:solidFill>
                <a:latin typeface="Open Sans" panose="020B0606030504020204" pitchFamily="34" charset="0"/>
                <a:cs typeface="Open Sans" panose="020B0606030504020204" pitchFamily="34" charset="0"/>
              </a:rPr>
              <a:t>ch</a:t>
            </a:r>
            <a:r>
              <a:rPr lang="en-GB" altLang="en-US" sz="2800" b="1" dirty="0">
                <a:solidFill>
                  <a:schemeClr val="bg1"/>
                </a:solidFill>
                <a:latin typeface="Open Sans" panose="020B0606030504020204" pitchFamily="34" charset="0"/>
                <a:cs typeface="Open Sans" panose="020B0606030504020204" pitchFamily="34" charset="0"/>
              </a:rPr>
              <a:t>-/-</a:t>
            </a:r>
            <a:r>
              <a:rPr lang="en-GB" altLang="en-US" sz="2800" b="1" dirty="0" err="1">
                <a:solidFill>
                  <a:schemeClr val="bg1"/>
                </a:solidFill>
                <a:latin typeface="Open Sans" panose="020B0606030504020204" pitchFamily="34" charset="0"/>
                <a:cs typeface="Open Sans" panose="020B0606030504020204" pitchFamily="34" charset="0"/>
              </a:rPr>
              <a:t>sc</a:t>
            </a:r>
            <a:r>
              <a:rPr lang="en-GB" altLang="en-US" sz="2800" b="1" dirty="0">
                <a:solidFill>
                  <a:schemeClr val="bg1"/>
                </a:solidFill>
                <a:latin typeface="Open Sans" panose="020B0606030504020204" pitchFamily="34" charset="0"/>
                <a:cs typeface="Open Sans" panose="020B0606030504020204" pitchFamily="34" charset="0"/>
              </a:rPr>
              <a:t>-</a:t>
            </a:r>
          </a:p>
        </p:txBody>
      </p:sp>
      <p:cxnSp>
        <p:nvCxnSpPr>
          <p:cNvPr id="3" name="Straight Connector 2"/>
          <p:cNvCxnSpPr/>
          <p:nvPr/>
        </p:nvCxnSpPr>
        <p:spPr>
          <a:xfrm>
            <a:off x="2561968" y="3004544"/>
            <a:ext cx="40118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1694940"/>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37442A"/>
                </a:solidFill>
                <a:latin typeface="Open Sans" panose="020B0606030504020204" pitchFamily="34" charset="0"/>
                <a:ea typeface="Open Sans" panose="020B0606030504020204" pitchFamily="34" charset="0"/>
                <a:cs typeface="Open Sans" panose="020B0606030504020204" pitchFamily="34" charset="0"/>
              </a:rPr>
              <a:t>Learn the Ways of the Samurai</a:t>
            </a:r>
          </a:p>
        </p:txBody>
      </p:sp>
      <p:sp>
        <p:nvSpPr>
          <p:cNvPr id="8" name="Title 1"/>
          <p:cNvSpPr txBox="1">
            <a:spLocks/>
          </p:cNvSpPr>
          <p:nvPr/>
        </p:nvSpPr>
        <p:spPr>
          <a:xfrm>
            <a:off x="1096249" y="2381280"/>
            <a:ext cx="7520529" cy="2816156"/>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English is a mongrel language, made up from bits and pieces of numerous other languages. This can make spelling complicated. However, there are certain patterns that it will help you to be aware of.</a:t>
            </a:r>
          </a:p>
          <a:p>
            <a:pPr marL="285750" indent="-195263"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Words with a hard c sound spelt -</a:t>
            </a:r>
            <a:r>
              <a:rPr lang="en-GB" sz="1800" dirty="0" err="1">
                <a:solidFill>
                  <a:schemeClr val="tx1">
                    <a:lumMod val="85000"/>
                    <a:lumOff val="15000"/>
                  </a:schemeClr>
                </a:solidFill>
                <a:latin typeface="Open Sans" pitchFamily="34" charset="0"/>
                <a:ea typeface="Open Sans" pitchFamily="34" charset="0"/>
                <a:cs typeface="Open Sans" pitchFamily="34" charset="0"/>
              </a:rPr>
              <a:t>ch</a:t>
            </a:r>
            <a:r>
              <a:rPr lang="en-GB" sz="1800" dirty="0">
                <a:solidFill>
                  <a:schemeClr val="tx1">
                    <a:lumMod val="85000"/>
                    <a:lumOff val="15000"/>
                  </a:schemeClr>
                </a:solidFill>
                <a:latin typeface="Open Sans" pitchFamily="34" charset="0"/>
                <a:ea typeface="Open Sans" pitchFamily="34" charset="0"/>
                <a:cs typeface="Open Sans" pitchFamily="34" charset="0"/>
              </a:rPr>
              <a:t>- are Greek in origin.</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b="1" dirty="0">
                <a:solidFill>
                  <a:schemeClr val="tx1">
                    <a:lumMod val="85000"/>
                    <a:lumOff val="15000"/>
                  </a:schemeClr>
                </a:solidFill>
                <a:latin typeface="Open Sans" pitchFamily="34" charset="0"/>
                <a:ea typeface="Open Sans" pitchFamily="34" charset="0"/>
                <a:cs typeface="Open Sans" pitchFamily="34" charset="0"/>
              </a:rPr>
              <a:t>  e.g. chorus</a:t>
            </a:r>
          </a:p>
          <a:p>
            <a:pPr marL="285750" indent="-195263"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Words with the -</a:t>
            </a:r>
            <a:r>
              <a:rPr lang="en-GB" sz="1800" dirty="0" err="1">
                <a:solidFill>
                  <a:schemeClr val="tx1">
                    <a:lumMod val="85000"/>
                    <a:lumOff val="15000"/>
                  </a:schemeClr>
                </a:solidFill>
                <a:latin typeface="Open Sans" pitchFamily="34" charset="0"/>
                <a:ea typeface="Open Sans" pitchFamily="34" charset="0"/>
                <a:cs typeface="Open Sans" pitchFamily="34" charset="0"/>
              </a:rPr>
              <a:t>sh</a:t>
            </a:r>
            <a:r>
              <a:rPr lang="en-GB" sz="1800" dirty="0">
                <a:solidFill>
                  <a:schemeClr val="tx1">
                    <a:lumMod val="85000"/>
                    <a:lumOff val="15000"/>
                  </a:schemeClr>
                </a:solidFill>
                <a:latin typeface="Open Sans" pitchFamily="34" charset="0"/>
                <a:ea typeface="Open Sans" pitchFamily="34" charset="0"/>
                <a:cs typeface="Open Sans" pitchFamily="34" charset="0"/>
              </a:rPr>
              <a:t>- sound spelt -</a:t>
            </a:r>
            <a:r>
              <a:rPr lang="en-GB" sz="1800" dirty="0" err="1">
                <a:solidFill>
                  <a:schemeClr val="tx1">
                    <a:lumMod val="85000"/>
                    <a:lumOff val="15000"/>
                  </a:schemeClr>
                </a:solidFill>
                <a:latin typeface="Open Sans" pitchFamily="34" charset="0"/>
                <a:ea typeface="Open Sans" pitchFamily="34" charset="0"/>
                <a:cs typeface="Open Sans" pitchFamily="34" charset="0"/>
              </a:rPr>
              <a:t>ch</a:t>
            </a:r>
            <a:r>
              <a:rPr lang="en-GB" sz="1800" dirty="0">
                <a:solidFill>
                  <a:schemeClr val="tx1">
                    <a:lumMod val="85000"/>
                    <a:lumOff val="15000"/>
                  </a:schemeClr>
                </a:solidFill>
                <a:latin typeface="Open Sans" pitchFamily="34" charset="0"/>
                <a:ea typeface="Open Sans" pitchFamily="34" charset="0"/>
                <a:cs typeface="Open Sans" pitchFamily="34" charset="0"/>
              </a:rPr>
              <a:t>- are French in origin.</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b="1" dirty="0">
                <a:solidFill>
                  <a:schemeClr val="tx1">
                    <a:lumMod val="85000"/>
                    <a:lumOff val="15000"/>
                  </a:schemeClr>
                </a:solidFill>
                <a:latin typeface="Open Sans" pitchFamily="34" charset="0"/>
                <a:ea typeface="Open Sans" pitchFamily="34" charset="0"/>
                <a:cs typeface="Open Sans" pitchFamily="34" charset="0"/>
              </a:rPr>
              <a:t>  e.g. chef</a:t>
            </a:r>
          </a:p>
          <a:p>
            <a:pPr marL="285750" indent="-195263" algn="l" fontAlgn="auto">
              <a:spcAft>
                <a:spcPts val="600"/>
              </a:spcAft>
              <a:buFont typeface="Arial" panose="020B0604020202020204" pitchFamily="34" charset="0"/>
              <a:buChar char="•"/>
              <a:defRPr/>
            </a:pPr>
            <a:r>
              <a:rPr lang="en-GB" sz="1800" dirty="0">
                <a:solidFill>
                  <a:schemeClr val="tx1">
                    <a:lumMod val="85000"/>
                    <a:lumOff val="15000"/>
                  </a:schemeClr>
                </a:solidFill>
                <a:latin typeface="Open Sans" pitchFamily="34" charset="0"/>
                <a:ea typeface="Open Sans" pitchFamily="34" charset="0"/>
                <a:cs typeface="Open Sans" pitchFamily="34" charset="0"/>
              </a:rPr>
              <a:t>Words with the s sound spelt -</a:t>
            </a:r>
            <a:r>
              <a:rPr lang="en-GB" sz="1800" dirty="0" err="1">
                <a:solidFill>
                  <a:schemeClr val="tx1">
                    <a:lumMod val="85000"/>
                    <a:lumOff val="15000"/>
                  </a:schemeClr>
                </a:solidFill>
                <a:latin typeface="Open Sans" pitchFamily="34" charset="0"/>
                <a:ea typeface="Open Sans" pitchFamily="34" charset="0"/>
                <a:cs typeface="Open Sans" pitchFamily="34" charset="0"/>
              </a:rPr>
              <a:t>sc</a:t>
            </a:r>
            <a:r>
              <a:rPr lang="en-GB" sz="1800" dirty="0">
                <a:solidFill>
                  <a:schemeClr val="tx1">
                    <a:lumMod val="85000"/>
                    <a:lumOff val="15000"/>
                  </a:schemeClr>
                </a:solidFill>
                <a:latin typeface="Open Sans" pitchFamily="34" charset="0"/>
                <a:ea typeface="Open Sans" pitchFamily="34" charset="0"/>
                <a:cs typeface="Open Sans" pitchFamily="34" charset="0"/>
              </a:rPr>
              <a:t>- are Latin in origin.</a:t>
            </a:r>
            <a:br>
              <a:rPr lang="en-GB" sz="1800" dirty="0">
                <a:solidFill>
                  <a:schemeClr val="tx1">
                    <a:lumMod val="85000"/>
                    <a:lumOff val="15000"/>
                  </a:schemeClr>
                </a:solidFill>
                <a:latin typeface="Open Sans" pitchFamily="34" charset="0"/>
                <a:ea typeface="Open Sans" pitchFamily="34" charset="0"/>
                <a:cs typeface="Open Sans" pitchFamily="34" charset="0"/>
              </a:rPr>
            </a:br>
            <a:r>
              <a:rPr lang="en-GB" sz="1800" b="1" dirty="0">
                <a:solidFill>
                  <a:schemeClr val="tx1">
                    <a:lumMod val="85000"/>
                    <a:lumOff val="15000"/>
                  </a:schemeClr>
                </a:solidFill>
                <a:latin typeface="Open Sans" pitchFamily="34" charset="0"/>
                <a:ea typeface="Open Sans" pitchFamily="34" charset="0"/>
                <a:cs typeface="Open Sans" pitchFamily="34" charset="0"/>
              </a:rPr>
              <a:t>  e.g. science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54407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37442A"/>
                </a:solidFill>
                <a:latin typeface="Open Sans" panose="020B0606030504020204" pitchFamily="34" charset="0"/>
                <a:ea typeface="Open Sans" panose="020B0606030504020204" pitchFamily="34" charset="0"/>
                <a:cs typeface="Open Sans" panose="020B0606030504020204" pitchFamily="34" charset="0"/>
              </a:rPr>
              <a:t>Practise the Ways</a:t>
            </a:r>
          </a:p>
        </p:txBody>
      </p:sp>
      <p:sp>
        <p:nvSpPr>
          <p:cNvPr id="8" name="Title 1"/>
          <p:cNvSpPr txBox="1">
            <a:spLocks/>
          </p:cNvSpPr>
          <p:nvPr/>
        </p:nvSpPr>
        <p:spPr>
          <a:xfrm>
            <a:off x="535112" y="1324956"/>
            <a:ext cx="3896845" cy="2779562"/>
          </a:xfrm>
          <a:prstGeom prst="rect">
            <a:avLst/>
          </a:prstGeom>
          <a:ln w="12700">
            <a:solidFill>
              <a:srgbClr val="37442A"/>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tx1">
                    <a:lumMod val="85000"/>
                    <a:lumOff val="15000"/>
                  </a:schemeClr>
                </a:solidFill>
                <a:latin typeface="Open Sans" pitchFamily="34" charset="0"/>
                <a:ea typeface="Open Sans" pitchFamily="34" charset="0"/>
                <a:cs typeface="Open Sans" pitchFamily="34" charset="0"/>
              </a:rPr>
              <a:t>1. Identify and correct the misspelt word.</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“Don’t run with </a:t>
            </a:r>
            <a:r>
              <a:rPr lang="en-GB" sz="1200" dirty="0" err="1">
                <a:solidFill>
                  <a:schemeClr val="tx1">
                    <a:lumMod val="85000"/>
                    <a:lumOff val="15000"/>
                  </a:schemeClr>
                </a:solidFill>
                <a:latin typeface="Open Sans" pitchFamily="34" charset="0"/>
                <a:ea typeface="Open Sans" pitchFamily="34" charset="0"/>
                <a:cs typeface="Open Sans" pitchFamily="34" charset="0"/>
              </a:rPr>
              <a:t>sissors</a:t>
            </a:r>
            <a:r>
              <a:rPr lang="en-GB" sz="1200" dirty="0">
                <a:solidFill>
                  <a:schemeClr val="tx1">
                    <a:lumMod val="85000"/>
                    <a:lumOff val="15000"/>
                  </a:schemeClr>
                </a:solidFill>
                <a:latin typeface="Open Sans" pitchFamily="34" charset="0"/>
                <a:ea typeface="Open Sans" pitchFamily="34" charset="0"/>
                <a:cs typeface="Open Sans" pitchFamily="34" charset="0"/>
              </a:rPr>
              <a:t>,” the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teacher scolded.</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The </a:t>
            </a:r>
            <a:r>
              <a:rPr lang="en-GB" sz="1200" dirty="0" err="1">
                <a:solidFill>
                  <a:schemeClr val="tx1">
                    <a:lumMod val="85000"/>
                    <a:lumOff val="15000"/>
                  </a:schemeClr>
                </a:solidFill>
                <a:latin typeface="Open Sans" pitchFamily="34" charset="0"/>
                <a:ea typeface="Open Sans" pitchFamily="34" charset="0"/>
                <a:cs typeface="Open Sans" pitchFamily="34" charset="0"/>
              </a:rPr>
              <a:t>maschine</a:t>
            </a:r>
            <a:r>
              <a:rPr lang="en-GB" sz="1200" dirty="0">
                <a:solidFill>
                  <a:schemeClr val="tx1">
                    <a:lumMod val="85000"/>
                    <a:lumOff val="15000"/>
                  </a:schemeClr>
                </a:solidFill>
                <a:latin typeface="Open Sans" pitchFamily="34" charset="0"/>
                <a:ea typeface="Open Sans" pitchFamily="34" charset="0"/>
                <a:cs typeface="Open Sans" pitchFamily="34" charset="0"/>
              </a:rPr>
              <a:t> reverberated until it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was switched off.</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The architect really wanted to be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an </a:t>
            </a:r>
            <a:r>
              <a:rPr lang="en-GB" sz="1200" dirty="0" err="1">
                <a:solidFill>
                  <a:schemeClr val="tx1">
                    <a:lumMod val="85000"/>
                    <a:lumOff val="15000"/>
                  </a:schemeClr>
                </a:solidFill>
                <a:latin typeface="Open Sans" pitchFamily="34" charset="0"/>
                <a:ea typeface="Open Sans" pitchFamily="34" charset="0"/>
                <a:cs typeface="Open Sans" pitchFamily="34" charset="0"/>
              </a:rPr>
              <a:t>arkeologist</a:t>
            </a:r>
            <a:r>
              <a:rPr lang="en-GB" sz="1200" dirty="0">
                <a:solidFill>
                  <a:schemeClr val="tx1">
                    <a:lumMod val="85000"/>
                    <a:lumOff val="15000"/>
                  </a:schemeClr>
                </a:solidFill>
                <a:latin typeface="Open Sans" pitchFamily="34" charset="0"/>
                <a:ea typeface="Open Sans" pitchFamily="34" charset="0"/>
                <a:cs typeface="Open Sans" pitchFamily="34" charset="0"/>
              </a:rPr>
              <a:t>.</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An </a:t>
            </a:r>
            <a:r>
              <a:rPr lang="en-GB" sz="1200" dirty="0" err="1">
                <a:solidFill>
                  <a:schemeClr val="tx1">
                    <a:lumMod val="85000"/>
                    <a:lumOff val="15000"/>
                  </a:schemeClr>
                </a:solidFill>
                <a:latin typeface="Open Sans" pitchFamily="34" charset="0"/>
                <a:ea typeface="Open Sans" pitchFamily="34" charset="0"/>
                <a:cs typeface="Open Sans" pitchFamily="34" charset="0"/>
              </a:rPr>
              <a:t>isocseles</a:t>
            </a:r>
            <a:r>
              <a:rPr lang="en-GB" sz="1200" dirty="0">
                <a:solidFill>
                  <a:schemeClr val="tx1">
                    <a:lumMod val="85000"/>
                    <a:lumOff val="15000"/>
                  </a:schemeClr>
                </a:solidFill>
                <a:latin typeface="Open Sans" pitchFamily="34" charset="0"/>
                <a:ea typeface="Open Sans" pitchFamily="34" charset="0"/>
                <a:cs typeface="Open Sans" pitchFamily="34" charset="0"/>
              </a:rPr>
              <a:t> triangle has two sides of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equal length.</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He thought his </a:t>
            </a:r>
            <a:r>
              <a:rPr lang="en-GB" sz="1200" dirty="0" err="1">
                <a:solidFill>
                  <a:schemeClr val="tx1">
                    <a:lumMod val="85000"/>
                    <a:lumOff val="15000"/>
                  </a:schemeClr>
                </a:solidFill>
                <a:latin typeface="Open Sans" pitchFamily="34" charset="0"/>
                <a:ea typeface="Open Sans" pitchFamily="34" charset="0"/>
                <a:cs typeface="Open Sans" pitchFamily="34" charset="0"/>
              </a:rPr>
              <a:t>moustashe</a:t>
            </a:r>
            <a:r>
              <a:rPr lang="en-GB" sz="1200" dirty="0">
                <a:solidFill>
                  <a:schemeClr val="tx1">
                    <a:lumMod val="85000"/>
                    <a:lumOff val="15000"/>
                  </a:schemeClr>
                </a:solidFill>
                <a:latin typeface="Open Sans" pitchFamily="34" charset="0"/>
                <a:ea typeface="Open Sans" pitchFamily="34" charset="0"/>
                <a:cs typeface="Open Sans" pitchFamily="34" charset="0"/>
              </a:rPr>
              <a:t> made him look stylish and chic.</a:t>
            </a:r>
          </a:p>
        </p:txBody>
      </p:sp>
      <p:sp>
        <p:nvSpPr>
          <p:cNvPr id="4" name="Title 1"/>
          <p:cNvSpPr txBox="1">
            <a:spLocks/>
          </p:cNvSpPr>
          <p:nvPr/>
        </p:nvSpPr>
        <p:spPr>
          <a:xfrm>
            <a:off x="532395" y="4177272"/>
            <a:ext cx="4056081" cy="2000521"/>
          </a:xfrm>
          <a:prstGeom prst="rect">
            <a:avLst/>
          </a:prstGeom>
          <a:solidFill>
            <a:srgbClr val="37442A"/>
          </a:solidFill>
          <a:ln w="12700">
            <a:solidFill>
              <a:srgbClr val="37442A"/>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bg1"/>
                </a:solidFill>
                <a:latin typeface="Open Sans" pitchFamily="34" charset="0"/>
                <a:ea typeface="Open Sans" pitchFamily="34" charset="0"/>
                <a:cs typeface="Open Sans" pitchFamily="34" charset="0"/>
              </a:rPr>
              <a:t>3. Identify the out one out and correct it.</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cliché    </a:t>
            </a:r>
            <a:r>
              <a:rPr lang="en-GB" sz="1200" dirty="0" err="1">
                <a:solidFill>
                  <a:schemeClr val="bg1"/>
                </a:solidFill>
                <a:latin typeface="Open Sans" pitchFamily="34" charset="0"/>
                <a:ea typeface="Open Sans" pitchFamily="34" charset="0"/>
                <a:cs typeface="Open Sans" pitchFamily="34" charset="0"/>
              </a:rPr>
              <a:t>caschet</a:t>
            </a:r>
            <a:r>
              <a:rPr lang="en-GB" sz="1200" dirty="0">
                <a:solidFill>
                  <a:schemeClr val="bg1"/>
                </a:solidFill>
                <a:latin typeface="Open Sans" pitchFamily="34" charset="0"/>
                <a:ea typeface="Open Sans" pitchFamily="34" charset="0"/>
                <a:cs typeface="Open Sans" pitchFamily="34" charset="0"/>
              </a:rPr>
              <a:t>    chalet    chivalry      </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backache    headache    bellyache    </a:t>
            </a:r>
            <a:r>
              <a:rPr lang="en-GB" sz="1200" dirty="0" err="1">
                <a:solidFill>
                  <a:schemeClr val="bg1"/>
                </a:solidFill>
                <a:latin typeface="Open Sans" pitchFamily="34" charset="0"/>
                <a:ea typeface="Open Sans" pitchFamily="34" charset="0"/>
                <a:cs typeface="Open Sans" pitchFamily="34" charset="0"/>
              </a:rPr>
              <a:t>heartacke</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echo    choir    chorus    cord    orchestra</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decent    ascent    scent    adolescent    </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chaperone    chauffeur    </a:t>
            </a:r>
            <a:r>
              <a:rPr lang="en-GB" sz="1200" dirty="0" err="1">
                <a:solidFill>
                  <a:schemeClr val="bg1"/>
                </a:solidFill>
                <a:latin typeface="Open Sans" pitchFamily="34" charset="0"/>
                <a:ea typeface="Open Sans" pitchFamily="34" charset="0"/>
                <a:cs typeface="Open Sans" pitchFamily="34" charset="0"/>
              </a:rPr>
              <a:t>nonshalant</a:t>
            </a:r>
            <a:r>
              <a:rPr lang="en-GB" sz="1200" dirty="0">
                <a:solidFill>
                  <a:schemeClr val="bg1"/>
                </a:solidFill>
                <a:latin typeface="Open Sans" pitchFamily="34" charset="0"/>
                <a:ea typeface="Open Sans" pitchFamily="34" charset="0"/>
                <a:cs typeface="Open Sans" pitchFamily="34" charset="0"/>
              </a:rPr>
              <a:t>    parachute</a:t>
            </a:r>
          </a:p>
        </p:txBody>
      </p:sp>
      <p:sp>
        <p:nvSpPr>
          <p:cNvPr id="5" name="Title 1"/>
          <p:cNvSpPr txBox="1">
            <a:spLocks/>
          </p:cNvSpPr>
          <p:nvPr/>
        </p:nvSpPr>
        <p:spPr>
          <a:xfrm>
            <a:off x="4657876" y="4177274"/>
            <a:ext cx="3962291" cy="2000519"/>
          </a:xfrm>
          <a:prstGeom prst="rect">
            <a:avLst/>
          </a:prstGeom>
          <a:ln w="12700">
            <a:solidFill>
              <a:srgbClr val="37442A"/>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tx1">
                    <a:lumMod val="85000"/>
                    <a:lumOff val="15000"/>
                  </a:schemeClr>
                </a:solidFill>
                <a:latin typeface="Open Sans" pitchFamily="34" charset="0"/>
                <a:ea typeface="Open Sans" pitchFamily="34" charset="0"/>
                <a:cs typeface="Open Sans" pitchFamily="34" charset="0"/>
              </a:rPr>
              <a:t>4. Rearrange the letters to give </a:t>
            </a:r>
            <a:br>
              <a:rPr lang="en-GB" sz="1200" b="1" dirty="0">
                <a:solidFill>
                  <a:schemeClr val="tx1">
                    <a:lumMod val="85000"/>
                    <a:lumOff val="15000"/>
                  </a:schemeClr>
                </a:solidFill>
                <a:latin typeface="Open Sans" pitchFamily="34" charset="0"/>
                <a:ea typeface="Open Sans" pitchFamily="34" charset="0"/>
                <a:cs typeface="Open Sans" pitchFamily="34" charset="0"/>
              </a:rPr>
            </a:br>
            <a:r>
              <a:rPr lang="en-GB" sz="1200" b="1" dirty="0">
                <a:solidFill>
                  <a:schemeClr val="tx1">
                    <a:lumMod val="85000"/>
                    <a:lumOff val="15000"/>
                  </a:schemeClr>
                </a:solidFill>
                <a:latin typeface="Open Sans" pitchFamily="34" charset="0"/>
                <a:ea typeface="Open Sans" pitchFamily="34" charset="0"/>
                <a:cs typeface="Open Sans" pitchFamily="34" charset="0"/>
              </a:rPr>
              <a:t>    the correct spelling.</a:t>
            </a:r>
          </a:p>
          <a:p>
            <a:pPr marL="271463" indent="-271463"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a   m   p   a   g   c   h   n   e</a:t>
            </a:r>
          </a:p>
          <a:p>
            <a:pPr marL="271463" indent="-271463"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a   n   d   c   h   e   l   i   e   r</a:t>
            </a:r>
          </a:p>
          <a:p>
            <a:pPr marL="271463" indent="-271463"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c   h   p   s   y   i   c</a:t>
            </a:r>
          </a:p>
          <a:p>
            <a:pPr marL="271463" indent="-271463"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e   n   e   s   c   o   b</a:t>
            </a:r>
          </a:p>
          <a:p>
            <a:pPr marL="271463" indent="-271463"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i   n   a   t   e   s   c   f   a</a:t>
            </a:r>
          </a:p>
        </p:txBody>
      </p:sp>
      <p:sp>
        <p:nvSpPr>
          <p:cNvPr id="9" name="Title 1"/>
          <p:cNvSpPr txBox="1">
            <a:spLocks/>
          </p:cNvSpPr>
          <p:nvPr/>
        </p:nvSpPr>
        <p:spPr>
          <a:xfrm>
            <a:off x="4497860" y="1317336"/>
            <a:ext cx="4122308" cy="2787182"/>
          </a:xfrm>
          <a:prstGeom prst="rect">
            <a:avLst/>
          </a:prstGeom>
          <a:solidFill>
            <a:srgbClr val="37442A"/>
          </a:solidFill>
          <a:ln w="12700">
            <a:solidFill>
              <a:srgbClr val="37442A"/>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bg1"/>
                </a:solidFill>
                <a:latin typeface="Open Sans" pitchFamily="34" charset="0"/>
                <a:ea typeface="Open Sans" pitchFamily="34" charset="0"/>
                <a:cs typeface="Open Sans" pitchFamily="34" charset="0"/>
              </a:rPr>
              <a:t>2. Identify the correct spelling.</a:t>
            </a: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meccanichal</a:t>
            </a:r>
            <a:r>
              <a:rPr lang="en-GB" sz="1200" dirty="0">
                <a:solidFill>
                  <a:schemeClr val="bg1"/>
                </a:solidFill>
                <a:latin typeface="Open Sans" pitchFamily="34" charset="0"/>
                <a:ea typeface="Open Sans" pitchFamily="34" charset="0"/>
                <a:cs typeface="Open Sans" pitchFamily="34" charset="0"/>
              </a:rPr>
              <a:t>   mechanical   </a:t>
            </a:r>
            <a:r>
              <a:rPr lang="en-GB" sz="1200" dirty="0" err="1">
                <a:solidFill>
                  <a:schemeClr val="bg1"/>
                </a:solidFill>
                <a:latin typeface="Open Sans" pitchFamily="34" charset="0"/>
                <a:ea typeface="Open Sans" pitchFamily="34" charset="0"/>
                <a:cs typeface="Open Sans" pitchFamily="34" charset="0"/>
              </a:rPr>
              <a:t>mecchanical</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brochure   </a:t>
            </a:r>
            <a:r>
              <a:rPr lang="en-GB" sz="1200" dirty="0" err="1">
                <a:solidFill>
                  <a:schemeClr val="bg1"/>
                </a:solidFill>
                <a:latin typeface="Open Sans" pitchFamily="34" charset="0"/>
                <a:ea typeface="Open Sans" pitchFamily="34" charset="0"/>
                <a:cs typeface="Open Sans" pitchFamily="34" charset="0"/>
              </a:rPr>
              <a:t>broshure</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broschure</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miscellaneous   </a:t>
            </a:r>
            <a:r>
              <a:rPr lang="en-GB" sz="1200" dirty="0" err="1">
                <a:solidFill>
                  <a:schemeClr val="bg1"/>
                </a:solidFill>
                <a:latin typeface="Open Sans" pitchFamily="34" charset="0"/>
                <a:ea typeface="Open Sans" pitchFamily="34" charset="0"/>
                <a:cs typeface="Open Sans" pitchFamily="34" charset="0"/>
              </a:rPr>
              <a:t>missellaneous</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misellaneousc</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charachter</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carachter</a:t>
            </a:r>
            <a:r>
              <a:rPr lang="en-GB" sz="1200" dirty="0">
                <a:solidFill>
                  <a:schemeClr val="bg1"/>
                </a:solidFill>
                <a:latin typeface="Open Sans" pitchFamily="34" charset="0"/>
                <a:ea typeface="Open Sans" pitchFamily="34" charset="0"/>
                <a:cs typeface="Open Sans" pitchFamily="34" charset="0"/>
              </a:rPr>
              <a:t>   character</a:t>
            </a: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hypochondriach</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hypocondriach</a:t>
            </a:r>
            <a:r>
              <a:rPr lang="en-GB" sz="1200" dirty="0">
                <a:solidFill>
                  <a:schemeClr val="bg1"/>
                </a:solidFill>
                <a:latin typeface="Open Sans" pitchFamily="34" charset="0"/>
                <a:ea typeface="Open Sans" pitchFamily="34" charset="0"/>
                <a:cs typeface="Open Sans" pitchFamily="34" charset="0"/>
              </a:rPr>
              <a:t>   hypochondriac</a:t>
            </a:r>
          </a:p>
        </p:txBody>
      </p:sp>
    </p:spTree>
    <p:extLst>
      <p:ext uri="{BB962C8B-B14F-4D97-AF65-F5344CB8AC3E}">
        <p14:creationId xmlns:p14="http://schemas.microsoft.com/office/powerpoint/2010/main" val="1144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312547"/>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37442A"/>
                </a:solidFill>
                <a:latin typeface="Open Sans" panose="020B0606030504020204" pitchFamily="34" charset="0"/>
                <a:ea typeface="Open Sans" panose="020B0606030504020204" pitchFamily="34" charset="0"/>
                <a:cs typeface="Open Sans" panose="020B0606030504020204" pitchFamily="34" charset="0"/>
              </a:rPr>
              <a:t>Have You Mastered It?</a:t>
            </a:r>
          </a:p>
        </p:txBody>
      </p:sp>
      <p:sp>
        <p:nvSpPr>
          <p:cNvPr id="14" name="Title 1"/>
          <p:cNvSpPr txBox="1">
            <a:spLocks/>
          </p:cNvSpPr>
          <p:nvPr/>
        </p:nvSpPr>
        <p:spPr>
          <a:xfrm>
            <a:off x="535112" y="1094297"/>
            <a:ext cx="3896845" cy="2779562"/>
          </a:xfrm>
          <a:prstGeom prst="rect">
            <a:avLst/>
          </a:prstGeom>
          <a:ln w="12700">
            <a:solidFill>
              <a:srgbClr val="37442A"/>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tx1">
                    <a:lumMod val="85000"/>
                    <a:lumOff val="15000"/>
                  </a:schemeClr>
                </a:solidFill>
                <a:latin typeface="Open Sans" pitchFamily="34" charset="0"/>
                <a:ea typeface="Open Sans" pitchFamily="34" charset="0"/>
                <a:cs typeface="Open Sans" pitchFamily="34" charset="0"/>
              </a:rPr>
              <a:t>1. Identify and correct the misspelt word.</a:t>
            </a: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“Don’t run with </a:t>
            </a:r>
            <a:r>
              <a:rPr lang="en-GB" sz="1200" b="1" dirty="0" err="1">
                <a:solidFill>
                  <a:schemeClr val="tx1">
                    <a:lumMod val="85000"/>
                    <a:lumOff val="15000"/>
                  </a:schemeClr>
                </a:solidFill>
                <a:latin typeface="Open Sans" pitchFamily="34" charset="0"/>
                <a:ea typeface="Open Sans" pitchFamily="34" charset="0"/>
                <a:cs typeface="Open Sans" pitchFamily="34" charset="0"/>
              </a:rPr>
              <a:t>sissors</a:t>
            </a:r>
            <a:r>
              <a:rPr lang="en-GB" sz="1200" dirty="0">
                <a:solidFill>
                  <a:schemeClr val="tx1">
                    <a:lumMod val="85000"/>
                    <a:lumOff val="15000"/>
                  </a:schemeClr>
                </a:solidFill>
                <a:latin typeface="Open Sans" pitchFamily="34" charset="0"/>
                <a:ea typeface="Open Sans" pitchFamily="34" charset="0"/>
                <a:cs typeface="Open Sans" pitchFamily="34" charset="0"/>
              </a:rPr>
              <a:t>,” the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teacher scolded. </a:t>
            </a:r>
            <a:r>
              <a:rPr lang="en-GB" sz="1200" b="1" dirty="0">
                <a:solidFill>
                  <a:schemeClr val="tx1">
                    <a:lumMod val="85000"/>
                    <a:lumOff val="15000"/>
                  </a:schemeClr>
                </a:solidFill>
                <a:latin typeface="Open Sans" pitchFamily="34" charset="0"/>
                <a:ea typeface="Open Sans" pitchFamily="34" charset="0"/>
                <a:cs typeface="Open Sans" pitchFamily="34" charset="0"/>
              </a:rPr>
              <a:t>(scissors)</a:t>
            </a:r>
            <a:endParaRPr lang="en-GB" sz="1200" dirty="0">
              <a:solidFill>
                <a:schemeClr val="tx1">
                  <a:lumMod val="85000"/>
                  <a:lumOff val="15000"/>
                </a:schemeClr>
              </a:solidFill>
              <a:latin typeface="Open Sans" pitchFamily="34" charset="0"/>
              <a:ea typeface="Open Sans" pitchFamily="34" charset="0"/>
              <a:cs typeface="Open Sans" pitchFamily="34" charset="0"/>
            </a:endParaRP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The </a:t>
            </a:r>
            <a:r>
              <a:rPr lang="en-GB" sz="1200" b="1" dirty="0" err="1">
                <a:solidFill>
                  <a:schemeClr val="tx1">
                    <a:lumMod val="85000"/>
                    <a:lumOff val="15000"/>
                  </a:schemeClr>
                </a:solidFill>
                <a:latin typeface="Open Sans" pitchFamily="34" charset="0"/>
                <a:ea typeface="Open Sans" pitchFamily="34" charset="0"/>
                <a:cs typeface="Open Sans" pitchFamily="34" charset="0"/>
              </a:rPr>
              <a:t>maschine</a:t>
            </a:r>
            <a:r>
              <a:rPr lang="en-GB" sz="1200" dirty="0">
                <a:solidFill>
                  <a:schemeClr val="tx1">
                    <a:lumMod val="85000"/>
                    <a:lumOff val="15000"/>
                  </a:schemeClr>
                </a:solidFill>
                <a:latin typeface="Open Sans" pitchFamily="34" charset="0"/>
                <a:ea typeface="Open Sans" pitchFamily="34" charset="0"/>
                <a:cs typeface="Open Sans" pitchFamily="34" charset="0"/>
              </a:rPr>
              <a:t> reverberated until it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was switched off. </a:t>
            </a:r>
            <a:r>
              <a:rPr lang="en-GB" sz="1200" b="1" dirty="0">
                <a:solidFill>
                  <a:schemeClr val="tx1">
                    <a:lumMod val="85000"/>
                    <a:lumOff val="15000"/>
                  </a:schemeClr>
                </a:solidFill>
                <a:latin typeface="Open Sans" pitchFamily="34" charset="0"/>
                <a:ea typeface="Open Sans" pitchFamily="34" charset="0"/>
                <a:cs typeface="Open Sans" pitchFamily="34" charset="0"/>
              </a:rPr>
              <a:t>(machine)</a:t>
            </a:r>
            <a:endParaRPr lang="en-GB" sz="1200" dirty="0">
              <a:solidFill>
                <a:schemeClr val="tx1">
                  <a:lumMod val="85000"/>
                  <a:lumOff val="15000"/>
                </a:schemeClr>
              </a:solidFill>
              <a:latin typeface="Open Sans" pitchFamily="34" charset="0"/>
              <a:ea typeface="Open Sans" pitchFamily="34" charset="0"/>
              <a:cs typeface="Open Sans" pitchFamily="34" charset="0"/>
            </a:endParaRP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The architect really wanted to be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an </a:t>
            </a:r>
            <a:r>
              <a:rPr lang="en-GB" sz="1200" b="1" dirty="0" err="1">
                <a:solidFill>
                  <a:schemeClr val="tx1">
                    <a:lumMod val="85000"/>
                    <a:lumOff val="15000"/>
                  </a:schemeClr>
                </a:solidFill>
                <a:latin typeface="Open Sans" pitchFamily="34" charset="0"/>
                <a:ea typeface="Open Sans" pitchFamily="34" charset="0"/>
                <a:cs typeface="Open Sans" pitchFamily="34" charset="0"/>
              </a:rPr>
              <a:t>arkeologist</a:t>
            </a:r>
            <a:r>
              <a:rPr lang="en-GB" sz="1200" dirty="0">
                <a:solidFill>
                  <a:schemeClr val="tx1">
                    <a:lumMod val="85000"/>
                    <a:lumOff val="15000"/>
                  </a:schemeClr>
                </a:solidFill>
                <a:latin typeface="Open Sans" pitchFamily="34" charset="0"/>
                <a:ea typeface="Open Sans" pitchFamily="34" charset="0"/>
                <a:cs typeface="Open Sans" pitchFamily="34" charset="0"/>
              </a:rPr>
              <a:t>. </a:t>
            </a:r>
            <a:r>
              <a:rPr lang="en-GB" sz="1200" b="1" dirty="0">
                <a:solidFill>
                  <a:schemeClr val="tx1">
                    <a:lumMod val="85000"/>
                    <a:lumOff val="15000"/>
                  </a:schemeClr>
                </a:solidFill>
                <a:latin typeface="Open Sans" pitchFamily="34" charset="0"/>
                <a:ea typeface="Open Sans" pitchFamily="34" charset="0"/>
                <a:cs typeface="Open Sans" pitchFamily="34" charset="0"/>
              </a:rPr>
              <a:t>(archaeologist)</a:t>
            </a:r>
            <a:endParaRPr lang="en-GB" sz="1200" dirty="0">
              <a:solidFill>
                <a:schemeClr val="tx1">
                  <a:lumMod val="85000"/>
                  <a:lumOff val="15000"/>
                </a:schemeClr>
              </a:solidFill>
              <a:latin typeface="Open Sans" pitchFamily="34" charset="0"/>
              <a:ea typeface="Open Sans" pitchFamily="34" charset="0"/>
              <a:cs typeface="Open Sans" pitchFamily="34" charset="0"/>
            </a:endParaRP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An </a:t>
            </a:r>
            <a:r>
              <a:rPr lang="en-GB" sz="1200" b="1" dirty="0" err="1">
                <a:solidFill>
                  <a:schemeClr val="tx1">
                    <a:lumMod val="85000"/>
                    <a:lumOff val="15000"/>
                  </a:schemeClr>
                </a:solidFill>
                <a:latin typeface="Open Sans" pitchFamily="34" charset="0"/>
                <a:ea typeface="Open Sans" pitchFamily="34" charset="0"/>
                <a:cs typeface="Open Sans" pitchFamily="34" charset="0"/>
              </a:rPr>
              <a:t>isocseles</a:t>
            </a:r>
            <a:r>
              <a:rPr lang="en-GB" sz="1200" dirty="0">
                <a:solidFill>
                  <a:schemeClr val="tx1">
                    <a:lumMod val="85000"/>
                    <a:lumOff val="15000"/>
                  </a:schemeClr>
                </a:solidFill>
                <a:latin typeface="Open Sans" pitchFamily="34" charset="0"/>
                <a:ea typeface="Open Sans" pitchFamily="34" charset="0"/>
                <a:cs typeface="Open Sans" pitchFamily="34" charset="0"/>
              </a:rPr>
              <a:t> triangle has two sides of </a:t>
            </a:r>
            <a:br>
              <a:rPr lang="en-GB" sz="1200" dirty="0">
                <a:solidFill>
                  <a:schemeClr val="tx1">
                    <a:lumMod val="85000"/>
                    <a:lumOff val="15000"/>
                  </a:schemeClr>
                </a:solidFill>
                <a:latin typeface="Open Sans" pitchFamily="34" charset="0"/>
                <a:ea typeface="Open Sans" pitchFamily="34" charset="0"/>
                <a:cs typeface="Open Sans" pitchFamily="34" charset="0"/>
              </a:rPr>
            </a:br>
            <a:r>
              <a:rPr lang="en-GB" sz="1200" dirty="0">
                <a:solidFill>
                  <a:schemeClr val="tx1">
                    <a:lumMod val="85000"/>
                    <a:lumOff val="15000"/>
                  </a:schemeClr>
                </a:solidFill>
                <a:latin typeface="Open Sans" pitchFamily="34" charset="0"/>
                <a:ea typeface="Open Sans" pitchFamily="34" charset="0"/>
                <a:cs typeface="Open Sans" pitchFamily="34" charset="0"/>
              </a:rPr>
              <a:t>equal length. </a:t>
            </a:r>
            <a:r>
              <a:rPr lang="en-GB" sz="1200" b="1" dirty="0">
                <a:solidFill>
                  <a:schemeClr val="tx1">
                    <a:lumMod val="85000"/>
                    <a:lumOff val="15000"/>
                  </a:schemeClr>
                </a:solidFill>
                <a:latin typeface="Open Sans" pitchFamily="34" charset="0"/>
                <a:ea typeface="Open Sans" pitchFamily="34" charset="0"/>
                <a:cs typeface="Open Sans" pitchFamily="34" charset="0"/>
              </a:rPr>
              <a:t>(isosceles)</a:t>
            </a:r>
            <a:endParaRPr lang="en-GB" sz="1200" dirty="0">
              <a:solidFill>
                <a:schemeClr val="tx1">
                  <a:lumMod val="85000"/>
                  <a:lumOff val="15000"/>
                </a:schemeClr>
              </a:solidFill>
              <a:latin typeface="Open Sans" pitchFamily="34" charset="0"/>
              <a:ea typeface="Open Sans" pitchFamily="34" charset="0"/>
              <a:cs typeface="Open Sans" pitchFamily="34" charset="0"/>
            </a:endParaRPr>
          </a:p>
          <a:p>
            <a:pPr marL="271463" indent="-271463" algn="l" fontAlgn="auto">
              <a:spcAft>
                <a:spcPts val="600"/>
              </a:spcAft>
              <a:buFont typeface="+mj-lt"/>
              <a:buAutoNum type="alphaLcParenR"/>
              <a:defRPr/>
            </a:pPr>
            <a:r>
              <a:rPr lang="en-GB" sz="1200" dirty="0">
                <a:solidFill>
                  <a:schemeClr val="tx1">
                    <a:lumMod val="85000"/>
                    <a:lumOff val="15000"/>
                  </a:schemeClr>
                </a:solidFill>
                <a:latin typeface="Open Sans" pitchFamily="34" charset="0"/>
                <a:ea typeface="Open Sans" pitchFamily="34" charset="0"/>
                <a:cs typeface="Open Sans" pitchFamily="34" charset="0"/>
              </a:rPr>
              <a:t>He thought his </a:t>
            </a:r>
            <a:r>
              <a:rPr lang="en-GB" sz="1200" b="1" dirty="0" err="1">
                <a:solidFill>
                  <a:schemeClr val="tx1">
                    <a:lumMod val="85000"/>
                    <a:lumOff val="15000"/>
                  </a:schemeClr>
                </a:solidFill>
                <a:latin typeface="Open Sans" pitchFamily="34" charset="0"/>
                <a:ea typeface="Open Sans" pitchFamily="34" charset="0"/>
                <a:cs typeface="Open Sans" pitchFamily="34" charset="0"/>
              </a:rPr>
              <a:t>moustashe</a:t>
            </a:r>
            <a:r>
              <a:rPr lang="en-GB" sz="1200" dirty="0">
                <a:solidFill>
                  <a:schemeClr val="tx1">
                    <a:lumMod val="85000"/>
                    <a:lumOff val="15000"/>
                  </a:schemeClr>
                </a:solidFill>
                <a:latin typeface="Open Sans" pitchFamily="34" charset="0"/>
                <a:ea typeface="Open Sans" pitchFamily="34" charset="0"/>
                <a:cs typeface="Open Sans" pitchFamily="34" charset="0"/>
              </a:rPr>
              <a:t> made him look stylish and chic. </a:t>
            </a:r>
            <a:r>
              <a:rPr lang="en-GB" sz="1200" b="1" dirty="0">
                <a:solidFill>
                  <a:schemeClr val="tx1">
                    <a:lumMod val="85000"/>
                    <a:lumOff val="15000"/>
                  </a:schemeClr>
                </a:solidFill>
                <a:latin typeface="Open Sans" pitchFamily="34" charset="0"/>
                <a:ea typeface="Open Sans" pitchFamily="34" charset="0"/>
                <a:cs typeface="Open Sans" pitchFamily="34" charset="0"/>
              </a:rPr>
              <a:t>(moustache)</a:t>
            </a:r>
            <a:endParaRPr lang="en-GB" sz="120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15" name="Title 1"/>
          <p:cNvSpPr txBox="1">
            <a:spLocks/>
          </p:cNvSpPr>
          <p:nvPr/>
        </p:nvSpPr>
        <p:spPr>
          <a:xfrm>
            <a:off x="532395" y="3946613"/>
            <a:ext cx="5201140" cy="2000521"/>
          </a:xfrm>
          <a:prstGeom prst="rect">
            <a:avLst/>
          </a:prstGeom>
          <a:solidFill>
            <a:srgbClr val="37442A"/>
          </a:solidFill>
          <a:ln w="12700">
            <a:solidFill>
              <a:srgbClr val="37442A"/>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bg1"/>
                </a:solidFill>
                <a:latin typeface="Open Sans" pitchFamily="34" charset="0"/>
                <a:ea typeface="Open Sans" pitchFamily="34" charset="0"/>
                <a:cs typeface="Open Sans" pitchFamily="34" charset="0"/>
              </a:rPr>
              <a:t>3. Identify the out one out and correct it.</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cliché    </a:t>
            </a:r>
            <a:r>
              <a:rPr lang="en-GB" sz="1200" b="1" dirty="0" err="1">
                <a:solidFill>
                  <a:schemeClr val="bg1"/>
                </a:solidFill>
                <a:latin typeface="Open Sans" pitchFamily="34" charset="0"/>
                <a:ea typeface="Open Sans" pitchFamily="34" charset="0"/>
                <a:cs typeface="Open Sans" pitchFamily="34" charset="0"/>
              </a:rPr>
              <a:t>caschet</a:t>
            </a:r>
            <a:r>
              <a:rPr lang="en-GB" sz="1200" dirty="0">
                <a:solidFill>
                  <a:schemeClr val="bg1"/>
                </a:solidFill>
                <a:latin typeface="Open Sans" pitchFamily="34" charset="0"/>
                <a:ea typeface="Open Sans" pitchFamily="34" charset="0"/>
                <a:cs typeface="Open Sans" pitchFamily="34" charset="0"/>
              </a:rPr>
              <a:t>    chalet    chivalry    </a:t>
            </a:r>
            <a:r>
              <a:rPr lang="en-GB" sz="1200" b="1" dirty="0">
                <a:solidFill>
                  <a:schemeClr val="bg1"/>
                </a:solidFill>
                <a:latin typeface="Open Sans" pitchFamily="34" charset="0"/>
                <a:ea typeface="Open Sans" pitchFamily="34" charset="0"/>
                <a:cs typeface="Open Sans" pitchFamily="34" charset="0"/>
              </a:rPr>
              <a:t>(cachet)</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backache    headache    bellyache    </a:t>
            </a:r>
            <a:r>
              <a:rPr lang="en-GB" sz="1200" b="1" dirty="0" err="1">
                <a:solidFill>
                  <a:schemeClr val="bg1"/>
                </a:solidFill>
                <a:latin typeface="Open Sans" pitchFamily="34" charset="0"/>
                <a:ea typeface="Open Sans" pitchFamily="34" charset="0"/>
                <a:cs typeface="Open Sans" pitchFamily="34" charset="0"/>
              </a:rPr>
              <a:t>heartacke</a:t>
            </a:r>
            <a:r>
              <a:rPr lang="en-GB" sz="1200" b="1" dirty="0">
                <a:solidFill>
                  <a:schemeClr val="bg1"/>
                </a:solidFill>
                <a:latin typeface="Open Sans" pitchFamily="34" charset="0"/>
                <a:ea typeface="Open Sans" pitchFamily="34" charset="0"/>
                <a:cs typeface="Open Sans" pitchFamily="34" charset="0"/>
              </a:rPr>
              <a:t>    (heartache)</a:t>
            </a: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echo    choir    chorus    </a:t>
            </a:r>
            <a:r>
              <a:rPr lang="en-GB" sz="1200" b="1" dirty="0">
                <a:solidFill>
                  <a:schemeClr val="bg1"/>
                </a:solidFill>
                <a:latin typeface="Open Sans" pitchFamily="34" charset="0"/>
                <a:ea typeface="Open Sans" pitchFamily="34" charset="0"/>
                <a:cs typeface="Open Sans" pitchFamily="34" charset="0"/>
              </a:rPr>
              <a:t>cord</a:t>
            </a:r>
            <a:r>
              <a:rPr lang="en-GB" sz="1200" dirty="0">
                <a:solidFill>
                  <a:schemeClr val="bg1"/>
                </a:solidFill>
                <a:latin typeface="Open Sans" pitchFamily="34" charset="0"/>
                <a:ea typeface="Open Sans" pitchFamily="34" charset="0"/>
                <a:cs typeface="Open Sans" pitchFamily="34" charset="0"/>
              </a:rPr>
              <a:t>    orchestra   </a:t>
            </a:r>
            <a:r>
              <a:rPr lang="en-GB" sz="1200" b="1" dirty="0">
                <a:solidFill>
                  <a:schemeClr val="bg1"/>
                </a:solidFill>
                <a:latin typeface="Open Sans" pitchFamily="34" charset="0"/>
                <a:ea typeface="Open Sans" pitchFamily="34" charset="0"/>
                <a:cs typeface="Open Sans" pitchFamily="34" charset="0"/>
              </a:rPr>
              <a:t>(chord)</a:t>
            </a:r>
            <a:endParaRPr lang="en-GB" sz="1200" dirty="0">
              <a:solidFill>
                <a:schemeClr val="bg1"/>
              </a:solidFill>
              <a:latin typeface="Open Sans" pitchFamily="34" charset="0"/>
              <a:ea typeface="Open Sans" pitchFamily="34" charset="0"/>
              <a:cs typeface="Open Sans" pitchFamily="34" charset="0"/>
            </a:endParaRPr>
          </a:p>
          <a:p>
            <a:pPr marL="180975" indent="-180975"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 </a:t>
            </a:r>
            <a:r>
              <a:rPr lang="en-GB" sz="1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decent</a:t>
            </a:r>
            <a:r>
              <a:rPr lang="en-GB" sz="1200" dirty="0">
                <a:solidFill>
                  <a:schemeClr val="bg1"/>
                </a:solidFill>
                <a:latin typeface="Open Sans" pitchFamily="34" charset="0"/>
                <a:ea typeface="Open Sans" pitchFamily="34" charset="0"/>
                <a:cs typeface="Open Sans" pitchFamily="34" charset="0"/>
              </a:rPr>
              <a:t>    ascent    scent    adolescent   </a:t>
            </a:r>
            <a:r>
              <a:rPr lang="en-GB" sz="1200" b="1" dirty="0">
                <a:solidFill>
                  <a:schemeClr val="bg1"/>
                </a:solidFill>
                <a:latin typeface="Open Sans" pitchFamily="34" charset="0"/>
                <a:ea typeface="Open Sans" pitchFamily="34" charset="0"/>
                <a:cs typeface="Open Sans" pitchFamily="34" charset="0"/>
              </a:rPr>
              <a:t>(descent)</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chaperone    chauffeur    </a:t>
            </a:r>
            <a:r>
              <a:rPr lang="en-GB" sz="1200" b="1" dirty="0" err="1">
                <a:solidFill>
                  <a:schemeClr val="bg1"/>
                </a:solidFill>
                <a:latin typeface="Open Sans" pitchFamily="34" charset="0"/>
                <a:ea typeface="Open Sans" pitchFamily="34" charset="0"/>
                <a:cs typeface="Open Sans" pitchFamily="34" charset="0"/>
              </a:rPr>
              <a:t>nonshalant</a:t>
            </a:r>
            <a:r>
              <a:rPr lang="en-GB" sz="1200" dirty="0">
                <a:solidFill>
                  <a:schemeClr val="bg1"/>
                </a:solidFill>
                <a:latin typeface="Open Sans" pitchFamily="34" charset="0"/>
                <a:ea typeface="Open Sans" pitchFamily="34" charset="0"/>
                <a:cs typeface="Open Sans" pitchFamily="34" charset="0"/>
              </a:rPr>
              <a:t>    parachute   </a:t>
            </a:r>
            <a:r>
              <a:rPr lang="en-GB" sz="1200" b="1" dirty="0">
                <a:solidFill>
                  <a:schemeClr val="bg1"/>
                </a:solidFill>
                <a:latin typeface="Open Sans" pitchFamily="34" charset="0"/>
                <a:ea typeface="Open Sans" pitchFamily="34" charset="0"/>
                <a:cs typeface="Open Sans" pitchFamily="34" charset="0"/>
              </a:rPr>
              <a:t>(nonchalant)</a:t>
            </a:r>
            <a:endParaRPr lang="en-GB" sz="1200" dirty="0">
              <a:solidFill>
                <a:schemeClr val="bg1"/>
              </a:solidFill>
              <a:latin typeface="Open Sans" pitchFamily="34" charset="0"/>
              <a:ea typeface="Open Sans" pitchFamily="34" charset="0"/>
              <a:cs typeface="Open Sans" pitchFamily="34" charset="0"/>
            </a:endParaRPr>
          </a:p>
        </p:txBody>
      </p:sp>
      <p:sp>
        <p:nvSpPr>
          <p:cNvPr id="16" name="Title 1"/>
          <p:cNvSpPr txBox="1">
            <a:spLocks/>
          </p:cNvSpPr>
          <p:nvPr/>
        </p:nvSpPr>
        <p:spPr>
          <a:xfrm>
            <a:off x="5791200" y="3946615"/>
            <a:ext cx="2828967" cy="2000519"/>
          </a:xfrm>
          <a:prstGeom prst="rect">
            <a:avLst/>
          </a:prstGeom>
          <a:ln w="12700">
            <a:solidFill>
              <a:srgbClr val="37442A"/>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tx1">
                    <a:lumMod val="85000"/>
                    <a:lumOff val="15000"/>
                  </a:schemeClr>
                </a:solidFill>
                <a:latin typeface="Open Sans" pitchFamily="34" charset="0"/>
                <a:ea typeface="Open Sans" pitchFamily="34" charset="0"/>
                <a:cs typeface="Open Sans" pitchFamily="34" charset="0"/>
              </a:rPr>
              <a:t>4. Rearrange the letters to give </a:t>
            </a:r>
            <a:br>
              <a:rPr lang="en-GB" sz="1200" b="1" dirty="0">
                <a:solidFill>
                  <a:schemeClr val="tx1">
                    <a:lumMod val="85000"/>
                    <a:lumOff val="15000"/>
                  </a:schemeClr>
                </a:solidFill>
                <a:latin typeface="Open Sans" pitchFamily="34" charset="0"/>
                <a:ea typeface="Open Sans" pitchFamily="34" charset="0"/>
                <a:cs typeface="Open Sans" pitchFamily="34" charset="0"/>
              </a:rPr>
            </a:br>
            <a:r>
              <a:rPr lang="en-GB" sz="1200" b="1" dirty="0">
                <a:solidFill>
                  <a:schemeClr val="tx1">
                    <a:lumMod val="85000"/>
                    <a:lumOff val="15000"/>
                  </a:schemeClr>
                </a:solidFill>
                <a:latin typeface="Open Sans" pitchFamily="34" charset="0"/>
                <a:ea typeface="Open Sans" pitchFamily="34" charset="0"/>
                <a:cs typeface="Open Sans" pitchFamily="34" charset="0"/>
              </a:rPr>
              <a:t>    the correct spelling.</a:t>
            </a:r>
          </a:p>
          <a:p>
            <a:pPr marL="90488" indent="-90488"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  </a:t>
            </a:r>
            <a:r>
              <a:rPr lang="pt-BR" sz="1200" b="1" dirty="0">
                <a:solidFill>
                  <a:schemeClr val="tx1">
                    <a:lumMod val="85000"/>
                    <a:lumOff val="15000"/>
                  </a:schemeClr>
                </a:solidFill>
                <a:latin typeface="Open Sans" pitchFamily="34" charset="0"/>
                <a:ea typeface="Open Sans" pitchFamily="34" charset="0"/>
                <a:cs typeface="Open Sans" pitchFamily="34" charset="0"/>
              </a:rPr>
              <a:t>champagne</a:t>
            </a:r>
          </a:p>
          <a:p>
            <a:pPr marL="90488" indent="-90488"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  </a:t>
            </a:r>
            <a:r>
              <a:rPr lang="pt-BR" sz="1200" b="1" dirty="0">
                <a:solidFill>
                  <a:schemeClr val="tx1">
                    <a:lumMod val="85000"/>
                    <a:lumOff val="15000"/>
                  </a:schemeClr>
                </a:solidFill>
                <a:latin typeface="Open Sans" pitchFamily="34" charset="0"/>
                <a:ea typeface="Open Sans" pitchFamily="34" charset="0"/>
                <a:cs typeface="Open Sans" pitchFamily="34" charset="0"/>
              </a:rPr>
              <a:t>chandelier</a:t>
            </a:r>
          </a:p>
          <a:p>
            <a:pPr marL="90488" indent="-90488"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  </a:t>
            </a:r>
            <a:r>
              <a:rPr lang="pt-BR" sz="1200" b="1" dirty="0">
                <a:solidFill>
                  <a:schemeClr val="tx1">
                    <a:lumMod val="85000"/>
                    <a:lumOff val="15000"/>
                  </a:schemeClr>
                </a:solidFill>
                <a:latin typeface="Open Sans" pitchFamily="34" charset="0"/>
                <a:ea typeface="Open Sans" pitchFamily="34" charset="0"/>
                <a:cs typeface="Open Sans" pitchFamily="34" charset="0"/>
              </a:rPr>
              <a:t>psychic</a:t>
            </a:r>
          </a:p>
          <a:p>
            <a:pPr marL="90488" indent="-90488"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  </a:t>
            </a:r>
            <a:r>
              <a:rPr lang="pt-BR" sz="1200" b="1" dirty="0">
                <a:solidFill>
                  <a:schemeClr val="tx1">
                    <a:lumMod val="85000"/>
                    <a:lumOff val="15000"/>
                  </a:schemeClr>
                </a:solidFill>
                <a:latin typeface="Open Sans" pitchFamily="34" charset="0"/>
                <a:ea typeface="Open Sans" pitchFamily="34" charset="0"/>
                <a:cs typeface="Open Sans" pitchFamily="34" charset="0"/>
              </a:rPr>
              <a:t>obscene</a:t>
            </a:r>
          </a:p>
          <a:p>
            <a:pPr marL="90488" indent="-90488" algn="l" fontAlgn="auto">
              <a:spcAft>
                <a:spcPts val="600"/>
              </a:spcAft>
              <a:buFont typeface="+mj-lt"/>
              <a:buAutoNum type="alphaLcParenR"/>
              <a:defRPr/>
            </a:pPr>
            <a:r>
              <a:rPr lang="pt-BR" sz="1200" dirty="0">
                <a:solidFill>
                  <a:schemeClr val="tx1">
                    <a:lumMod val="85000"/>
                    <a:lumOff val="15000"/>
                  </a:schemeClr>
                </a:solidFill>
                <a:latin typeface="Open Sans" pitchFamily="34" charset="0"/>
                <a:ea typeface="Open Sans" pitchFamily="34" charset="0"/>
                <a:cs typeface="Open Sans" pitchFamily="34" charset="0"/>
              </a:rPr>
              <a:t>  </a:t>
            </a:r>
            <a:r>
              <a:rPr lang="pt-BR" sz="1200" b="1" dirty="0">
                <a:solidFill>
                  <a:schemeClr val="tx1">
                    <a:lumMod val="85000"/>
                    <a:lumOff val="15000"/>
                  </a:schemeClr>
                </a:solidFill>
                <a:latin typeface="Open Sans" pitchFamily="34" charset="0"/>
                <a:ea typeface="Open Sans" pitchFamily="34" charset="0"/>
                <a:cs typeface="Open Sans" pitchFamily="34" charset="0"/>
              </a:rPr>
              <a:t>fascinate</a:t>
            </a:r>
          </a:p>
        </p:txBody>
      </p:sp>
      <p:sp>
        <p:nvSpPr>
          <p:cNvPr id="18" name="Title 1"/>
          <p:cNvSpPr txBox="1">
            <a:spLocks/>
          </p:cNvSpPr>
          <p:nvPr/>
        </p:nvSpPr>
        <p:spPr>
          <a:xfrm>
            <a:off x="4497860" y="1086677"/>
            <a:ext cx="4122308" cy="2787182"/>
          </a:xfrm>
          <a:prstGeom prst="rect">
            <a:avLst/>
          </a:prstGeom>
          <a:solidFill>
            <a:srgbClr val="37442A"/>
          </a:solidFill>
          <a:ln w="12700">
            <a:solidFill>
              <a:srgbClr val="37442A"/>
            </a:solidFill>
          </a:ln>
        </p:spPr>
        <p:txBody>
          <a:bodyPr wrap="square" lIns="180000" tIns="180000" rIns="108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200" b="1" dirty="0">
                <a:solidFill>
                  <a:schemeClr val="bg1"/>
                </a:solidFill>
                <a:latin typeface="Open Sans" pitchFamily="34" charset="0"/>
                <a:ea typeface="Open Sans" pitchFamily="34" charset="0"/>
                <a:cs typeface="Open Sans" pitchFamily="34" charset="0"/>
              </a:rPr>
              <a:t>2. Identify the correct spelling.</a:t>
            </a: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meccanichal</a:t>
            </a:r>
            <a:r>
              <a:rPr lang="en-GB" sz="12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mechanical</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mecchanical</a:t>
            </a:r>
            <a:endParaRPr lang="en-GB" sz="1200" dirty="0">
              <a:solidFill>
                <a:schemeClr val="bg1"/>
              </a:solidFill>
              <a:latin typeface="Open Sans" pitchFamily="34" charset="0"/>
              <a:ea typeface="Open Sans" pitchFamily="34" charset="0"/>
              <a:cs typeface="Open Sans" pitchFamily="34" charset="0"/>
            </a:endParaRPr>
          </a:p>
          <a:p>
            <a:pPr marL="180975" indent="-180975"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 </a:t>
            </a:r>
            <a:r>
              <a:rPr lang="en-GB" sz="1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brochure</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broshure</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broschure</a:t>
            </a:r>
            <a:endParaRPr lang="en-GB" sz="1200" dirty="0">
              <a:solidFill>
                <a:schemeClr val="bg1"/>
              </a:solidFill>
              <a:latin typeface="Open Sans" pitchFamily="34" charset="0"/>
              <a:ea typeface="Open Sans" pitchFamily="34" charset="0"/>
              <a:cs typeface="Open Sans" pitchFamily="34" charset="0"/>
            </a:endParaRPr>
          </a:p>
          <a:p>
            <a:pPr marL="180975" indent="-180975" algn="l" fontAlgn="auto">
              <a:spcAft>
                <a:spcPts val="600"/>
              </a:spcAft>
              <a:buFont typeface="+mj-lt"/>
              <a:buAutoNum type="alphaLcParenR"/>
              <a:defRPr/>
            </a:pPr>
            <a:r>
              <a:rPr lang="en-GB" sz="1200" dirty="0">
                <a:solidFill>
                  <a:schemeClr val="bg1"/>
                </a:solidFill>
                <a:latin typeface="Open Sans" pitchFamily="34" charset="0"/>
                <a:ea typeface="Open Sans" pitchFamily="34" charset="0"/>
                <a:cs typeface="Open Sans" pitchFamily="34" charset="0"/>
              </a:rPr>
              <a:t> </a:t>
            </a:r>
            <a:r>
              <a:rPr lang="en-GB" sz="1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miscellaneous</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missellaneous</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misellaneousc</a:t>
            </a:r>
            <a:endParaRPr lang="en-GB" sz="1200" dirty="0">
              <a:solidFill>
                <a:schemeClr val="bg1"/>
              </a:solidFill>
              <a:latin typeface="Open Sans" pitchFamily="34" charset="0"/>
              <a:ea typeface="Open Sans" pitchFamily="34" charset="0"/>
              <a:cs typeface="Open Sans" pitchFamily="34" charset="0"/>
            </a:endParaRP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charachter</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carachter</a:t>
            </a:r>
            <a:r>
              <a:rPr lang="en-GB" sz="12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character</a:t>
            </a:r>
          </a:p>
          <a:p>
            <a:pPr marL="228600" indent="-228600" algn="l" fontAlgn="auto">
              <a:spcAft>
                <a:spcPts val="600"/>
              </a:spcAft>
              <a:buFont typeface="+mj-lt"/>
              <a:buAutoNum type="alphaLcParenR"/>
              <a:defRPr/>
            </a:pPr>
            <a:r>
              <a:rPr lang="en-GB" sz="1200" dirty="0" err="1">
                <a:solidFill>
                  <a:schemeClr val="bg1"/>
                </a:solidFill>
                <a:latin typeface="Open Sans" pitchFamily="34" charset="0"/>
                <a:ea typeface="Open Sans" pitchFamily="34" charset="0"/>
                <a:cs typeface="Open Sans" pitchFamily="34" charset="0"/>
              </a:rPr>
              <a:t>hypochondriach</a:t>
            </a:r>
            <a:r>
              <a:rPr lang="en-GB" sz="1200" dirty="0">
                <a:solidFill>
                  <a:schemeClr val="bg1"/>
                </a:solidFill>
                <a:latin typeface="Open Sans" pitchFamily="34" charset="0"/>
                <a:ea typeface="Open Sans" pitchFamily="34" charset="0"/>
                <a:cs typeface="Open Sans" pitchFamily="34" charset="0"/>
              </a:rPr>
              <a:t>   </a:t>
            </a:r>
            <a:r>
              <a:rPr lang="en-GB" sz="1200" dirty="0" err="1">
                <a:solidFill>
                  <a:schemeClr val="bg1"/>
                </a:solidFill>
                <a:latin typeface="Open Sans" pitchFamily="34" charset="0"/>
                <a:ea typeface="Open Sans" pitchFamily="34" charset="0"/>
                <a:cs typeface="Open Sans" pitchFamily="34" charset="0"/>
              </a:rPr>
              <a:t>hypocondriach</a:t>
            </a:r>
            <a:r>
              <a:rPr lang="en-GB" sz="1200" dirty="0">
                <a:solidFill>
                  <a:schemeClr val="bg1"/>
                </a:solidFill>
                <a:latin typeface="Open Sans" pitchFamily="34" charset="0"/>
                <a:ea typeface="Open Sans" pitchFamily="34" charset="0"/>
                <a:cs typeface="Open Sans" pitchFamily="34" charset="0"/>
              </a:rPr>
              <a:t>   </a:t>
            </a:r>
            <a:r>
              <a:rPr lang="en-GB" sz="1200" b="1" dirty="0">
                <a:solidFill>
                  <a:schemeClr val="bg1"/>
                </a:solidFill>
                <a:latin typeface="Open Sans" pitchFamily="34" charset="0"/>
                <a:ea typeface="Open Sans" pitchFamily="34" charset="0"/>
                <a:cs typeface="Open Sans" pitchFamily="34" charset="0"/>
              </a:rPr>
              <a:t>hypochondriac</a:t>
            </a:r>
          </a:p>
        </p:txBody>
      </p:sp>
      <p:grpSp>
        <p:nvGrpSpPr>
          <p:cNvPr id="5" name="Group 4"/>
          <p:cNvGrpSpPr/>
          <p:nvPr/>
        </p:nvGrpSpPr>
        <p:grpSpPr>
          <a:xfrm>
            <a:off x="7374590" y="4706402"/>
            <a:ext cx="1245577" cy="1929177"/>
            <a:chOff x="7374590" y="4937061"/>
            <a:chExt cx="1245577" cy="1929177"/>
          </a:xfrm>
        </p:grpSpPr>
        <p:grpSp>
          <p:nvGrpSpPr>
            <p:cNvPr id="17" name="Group 16">
              <a:extLst>
                <a:ext uri="{FF2B5EF4-FFF2-40B4-BE49-F238E27FC236}">
                  <a16:creationId xmlns:a16="http://schemas.microsoft.com/office/drawing/2014/main" id="{40D6C177-F2F1-4188-91AC-9E75EE112DC9}"/>
                </a:ext>
              </a:extLst>
            </p:cNvPr>
            <p:cNvGrpSpPr/>
            <p:nvPr/>
          </p:nvGrpSpPr>
          <p:grpSpPr>
            <a:xfrm>
              <a:off x="7374590" y="4937061"/>
              <a:ext cx="1245577" cy="1929177"/>
              <a:chOff x="7459246" y="4482821"/>
              <a:chExt cx="1245577" cy="1929177"/>
            </a:xfrm>
          </p:grpSpPr>
          <p:sp>
            <p:nvSpPr>
              <p:cNvPr id="19" name="Rectangle 18"/>
              <p:cNvSpPr/>
              <p:nvPr/>
            </p:nvSpPr>
            <p:spPr>
              <a:xfrm>
                <a:off x="7459246" y="4482821"/>
                <a:ext cx="1245577" cy="1245577"/>
              </a:xfrm>
              <a:prstGeom prst="rect">
                <a:avLst/>
              </a:prstGeom>
              <a:solidFill>
                <a:srgbClr val="EFF1EC"/>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p:cNvSpPr txBox="1">
                <a:spLocks/>
              </p:cNvSpPr>
              <p:nvPr/>
            </p:nvSpPr>
            <p:spPr>
              <a:xfrm>
                <a:off x="7459246" y="5726650"/>
                <a:ext cx="1245577" cy="685348"/>
              </a:xfrm>
              <a:prstGeom prst="rect">
                <a:avLst/>
              </a:prstGeom>
              <a:solidFill>
                <a:srgbClr val="EFF1EC"/>
              </a:solidFill>
              <a:ln w="12700">
                <a:solidFill>
                  <a:srgbClr val="1F2336"/>
                </a:solidFill>
              </a:ln>
            </p:spPr>
            <p:txBody>
              <a:bodyPr wrap="square" lIns="108000" tIns="144000" rIns="108000" bIns="108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600"/>
                  </a:spcAft>
                  <a:defRPr/>
                </a:pPr>
                <a:r>
                  <a:rPr lang="en-GB" sz="1400" b="1" dirty="0">
                    <a:solidFill>
                      <a:srgbClr val="37442A"/>
                    </a:solidFill>
                    <a:latin typeface="Open Sans" pitchFamily="34" charset="0"/>
                    <a:ea typeface="Open Sans" pitchFamily="34" charset="0"/>
                    <a:cs typeface="Open Sans" pitchFamily="34" charset="0"/>
                  </a:rPr>
                  <a:t>Full marks to secure</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921" y="5257587"/>
              <a:ext cx="908914" cy="604524"/>
            </a:xfrm>
            <a:prstGeom prst="rect">
              <a:avLst/>
            </a:prstGeom>
          </p:spPr>
        </p:pic>
      </p:grpSp>
    </p:spTree>
    <p:extLst>
      <p:ext uri="{BB962C8B-B14F-4D97-AF65-F5344CB8AC3E}">
        <p14:creationId xmlns:p14="http://schemas.microsoft.com/office/powerpoint/2010/main" val="14665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yond - English PowerPoint Template.potx" id="{FE54805D-13C9-4B43-BFFF-83491E683A93}" vid="{F71EC388-4352-4966-894B-452FF032C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146</TotalTime>
  <Words>250</Words>
  <Application>Microsoft Office PowerPoint</Application>
  <PresentationFormat>On-screen Show (4:3)</PresentationFormat>
  <Paragraphs>58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Arial</vt:lpstr>
      <vt:lpstr>Open Sans</vt:lpstr>
      <vt:lpstr>Office Theme</vt:lpstr>
      <vt:lpstr>PowerPoint Presentation</vt:lpstr>
      <vt:lpstr>Learn the Ways of the Samurai</vt:lpstr>
      <vt:lpstr>Practise the Ways</vt:lpstr>
      <vt:lpstr>Have You Mastered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Robertshaw</dc:creator>
  <cp:lastModifiedBy>Joe Robertshaw</cp:lastModifiedBy>
  <cp:revision>22</cp:revision>
  <dcterms:created xsi:type="dcterms:W3CDTF">2019-05-13T11:20:22Z</dcterms:created>
  <dcterms:modified xsi:type="dcterms:W3CDTF">2019-09-05T09:54:00Z</dcterms:modified>
</cp:coreProperties>
</file>